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20"/>
  </p:notesMasterIdLst>
  <p:sldIdLst>
    <p:sldId id="260" r:id="rId2"/>
    <p:sldId id="258" r:id="rId3"/>
    <p:sldId id="263" r:id="rId4"/>
    <p:sldId id="256" r:id="rId5"/>
    <p:sldId id="259" r:id="rId6"/>
    <p:sldId id="265" r:id="rId7"/>
    <p:sldId id="267" r:id="rId8"/>
    <p:sldId id="268" r:id="rId9"/>
    <p:sldId id="269" r:id="rId10"/>
    <p:sldId id="270" r:id="rId11"/>
    <p:sldId id="271" r:id="rId12"/>
    <p:sldId id="272" r:id="rId13"/>
    <p:sldId id="257" r:id="rId14"/>
    <p:sldId id="266" r:id="rId15"/>
    <p:sldId id="273" r:id="rId16"/>
    <p:sldId id="274" r:id="rId17"/>
    <p:sldId id="275" r:id="rId18"/>
    <p:sldId id="276" r:id="rId1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3CDC"/>
    <a:srgbClr val="000000"/>
    <a:srgbClr val="FF4127"/>
    <a:srgbClr val="FA7820"/>
    <a:srgbClr val="F0F44E"/>
    <a:srgbClr val="EDF228"/>
    <a:srgbClr val="3BF7A2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60"/>
  </p:normalViewPr>
  <p:slideViewPr>
    <p:cSldViewPr>
      <p:cViewPr varScale="1">
        <p:scale>
          <a:sx n="38" d="100"/>
          <a:sy n="38" d="100"/>
        </p:scale>
        <p:origin x="-140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3.xml"/><Relationship Id="rId2" Type="http://schemas.openxmlformats.org/officeDocument/2006/relationships/slide" Target="slides/slide3.xml"/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174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FE5973EE-21F4-41E8-ABFC-BC2CCE3DF13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207394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fld id="{9F56BE93-D38E-4ED7-857F-3A8B92EDBC5F}" type="slidenum">
              <a:rPr lang="en-US" altLang="zh-CN" sz="1200"/>
              <a:pPr eaLnBrk="1" hangingPunct="1"/>
              <a:t>1</a:t>
            </a:fld>
            <a:endParaRPr lang="en-US" altLang="zh-CN" sz="1200"/>
          </a:p>
        </p:txBody>
      </p:sp>
      <p:sp>
        <p:nvSpPr>
          <p:cNvPr id="327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fld id="{0B323931-BA68-4936-BD09-7CAE1E7452B8}" type="slidenum">
              <a:rPr lang="en-US" altLang="zh-CN" sz="1200"/>
              <a:pPr eaLnBrk="1" hangingPunct="1"/>
              <a:t>10</a:t>
            </a:fld>
            <a:endParaRPr lang="en-US" altLang="zh-CN" sz="1200"/>
          </a:p>
        </p:txBody>
      </p:sp>
      <p:sp>
        <p:nvSpPr>
          <p:cNvPr id="419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fld id="{5FE1D263-138E-4CCA-AD96-113F265BDBD4}" type="slidenum">
              <a:rPr lang="en-US" altLang="zh-CN" sz="1200"/>
              <a:pPr eaLnBrk="1" hangingPunct="1"/>
              <a:t>11</a:t>
            </a:fld>
            <a:endParaRPr lang="en-US" altLang="zh-CN" sz="1200"/>
          </a:p>
        </p:txBody>
      </p:sp>
      <p:sp>
        <p:nvSpPr>
          <p:cNvPr id="430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fld id="{FDEB0689-1E23-4D35-8262-32B603415EED}" type="slidenum">
              <a:rPr lang="en-US" altLang="zh-CN" sz="1200"/>
              <a:pPr eaLnBrk="1" hangingPunct="1"/>
              <a:t>12</a:t>
            </a:fld>
            <a:endParaRPr lang="en-US" altLang="zh-CN" sz="1200"/>
          </a:p>
        </p:txBody>
      </p:sp>
      <p:sp>
        <p:nvSpPr>
          <p:cNvPr id="440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fld id="{50F8BF68-F38E-4470-BAD6-C0BF2230E512}" type="slidenum">
              <a:rPr lang="en-US" altLang="zh-CN" sz="1200"/>
              <a:pPr eaLnBrk="1" hangingPunct="1"/>
              <a:t>13</a:t>
            </a:fld>
            <a:endParaRPr lang="en-US" altLang="zh-CN" sz="1200"/>
          </a:p>
        </p:txBody>
      </p:sp>
      <p:sp>
        <p:nvSpPr>
          <p:cNvPr id="450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fld id="{EDD080C6-0372-465F-AB2E-C94EB4212B06}" type="slidenum">
              <a:rPr lang="en-US" altLang="zh-CN" sz="1200"/>
              <a:pPr eaLnBrk="1" hangingPunct="1"/>
              <a:t>14</a:t>
            </a:fld>
            <a:endParaRPr lang="en-US" altLang="zh-CN" sz="1200"/>
          </a:p>
        </p:txBody>
      </p:sp>
      <p:sp>
        <p:nvSpPr>
          <p:cNvPr id="460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fld id="{52259D8A-E987-4FC0-814C-65C7E4D87E72}" type="slidenum">
              <a:rPr lang="en-US" altLang="zh-CN" sz="1200"/>
              <a:pPr eaLnBrk="1" hangingPunct="1"/>
              <a:t>15</a:t>
            </a:fld>
            <a:endParaRPr lang="en-US" altLang="zh-CN" sz="1200"/>
          </a:p>
        </p:txBody>
      </p:sp>
      <p:sp>
        <p:nvSpPr>
          <p:cNvPr id="471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fld id="{26BB8BCC-1D22-43EC-B900-900F721BA623}" type="slidenum">
              <a:rPr lang="en-US" altLang="zh-CN" sz="1200"/>
              <a:pPr eaLnBrk="1" hangingPunct="1"/>
              <a:t>16</a:t>
            </a:fld>
            <a:endParaRPr lang="en-US" altLang="zh-CN" sz="1200"/>
          </a:p>
        </p:txBody>
      </p:sp>
      <p:sp>
        <p:nvSpPr>
          <p:cNvPr id="481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fld id="{FFF6E644-D96D-4F1B-8776-93ECA7E6C73A}" type="slidenum">
              <a:rPr lang="en-US" altLang="zh-CN" sz="1200"/>
              <a:pPr eaLnBrk="1" hangingPunct="1"/>
              <a:t>17</a:t>
            </a:fld>
            <a:endParaRPr lang="en-US" altLang="zh-CN" sz="1200"/>
          </a:p>
        </p:txBody>
      </p:sp>
      <p:sp>
        <p:nvSpPr>
          <p:cNvPr id="491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fld id="{C152E06A-A9BE-4D66-A232-9BD22E4E8E54}" type="slidenum">
              <a:rPr lang="en-US" altLang="zh-CN" sz="1200"/>
              <a:pPr eaLnBrk="1" hangingPunct="1"/>
              <a:t>18</a:t>
            </a:fld>
            <a:endParaRPr lang="en-US" altLang="zh-CN" sz="1200"/>
          </a:p>
        </p:txBody>
      </p:sp>
      <p:sp>
        <p:nvSpPr>
          <p:cNvPr id="501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fld id="{31DFB31E-BE49-469E-9313-04EC02280C19}" type="slidenum">
              <a:rPr lang="en-US" altLang="zh-CN" sz="1200"/>
              <a:pPr eaLnBrk="1" hangingPunct="1"/>
              <a:t>2</a:t>
            </a:fld>
            <a:endParaRPr lang="en-US" altLang="zh-CN" sz="1200"/>
          </a:p>
        </p:txBody>
      </p:sp>
      <p:sp>
        <p:nvSpPr>
          <p:cNvPr id="337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fld id="{75F56FAE-DA32-4A07-AD7A-03E9D128CAC0}" type="slidenum">
              <a:rPr lang="en-US" altLang="zh-CN" sz="1200"/>
              <a:pPr eaLnBrk="1" hangingPunct="1"/>
              <a:t>3</a:t>
            </a:fld>
            <a:endParaRPr lang="en-US" altLang="zh-CN" sz="1200"/>
          </a:p>
        </p:txBody>
      </p:sp>
      <p:sp>
        <p:nvSpPr>
          <p:cNvPr id="3481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fld id="{3597ADB2-6C21-4943-A1C9-4300CE23991A}" type="slidenum">
              <a:rPr lang="en-US" altLang="zh-CN" sz="1200"/>
              <a:pPr eaLnBrk="1" hangingPunct="1"/>
              <a:t>4</a:t>
            </a:fld>
            <a:endParaRPr lang="en-US" altLang="zh-CN" sz="1200"/>
          </a:p>
        </p:txBody>
      </p:sp>
      <p:sp>
        <p:nvSpPr>
          <p:cNvPr id="358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fld id="{C3D1E0FF-4F31-47B2-AFBC-525E73C1FA9E}" type="slidenum">
              <a:rPr lang="en-US" altLang="zh-CN" sz="1200"/>
              <a:pPr eaLnBrk="1" hangingPunct="1"/>
              <a:t>5</a:t>
            </a:fld>
            <a:endParaRPr lang="en-US" altLang="zh-CN" sz="1200"/>
          </a:p>
        </p:txBody>
      </p:sp>
      <p:sp>
        <p:nvSpPr>
          <p:cNvPr id="3686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fld id="{DC268944-00C8-4D2E-9CC7-ABB06D0D1F39}" type="slidenum">
              <a:rPr lang="en-US" altLang="zh-CN" sz="1200"/>
              <a:pPr eaLnBrk="1" hangingPunct="1"/>
              <a:t>6</a:t>
            </a:fld>
            <a:endParaRPr lang="en-US" altLang="zh-CN" sz="1200"/>
          </a:p>
        </p:txBody>
      </p:sp>
      <p:sp>
        <p:nvSpPr>
          <p:cNvPr id="3789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fld id="{D295859B-8341-4B30-BF9A-E45F8525752F}" type="slidenum">
              <a:rPr lang="en-US" altLang="zh-CN" sz="1200"/>
              <a:pPr eaLnBrk="1" hangingPunct="1"/>
              <a:t>7</a:t>
            </a:fld>
            <a:endParaRPr lang="en-US" altLang="zh-CN" sz="1200"/>
          </a:p>
        </p:txBody>
      </p:sp>
      <p:sp>
        <p:nvSpPr>
          <p:cNvPr id="389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fld id="{ABBEF03E-BB89-4084-95A5-AD9FE12CA1C1}" type="slidenum">
              <a:rPr lang="en-US" altLang="zh-CN" sz="1200"/>
              <a:pPr eaLnBrk="1" hangingPunct="1"/>
              <a:t>8</a:t>
            </a:fld>
            <a:endParaRPr lang="en-US" altLang="zh-CN" sz="1200"/>
          </a:p>
        </p:txBody>
      </p:sp>
      <p:sp>
        <p:nvSpPr>
          <p:cNvPr id="399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fld id="{9DD7A67F-BDFF-4AB8-A6D9-A015A9204F8F}" type="slidenum">
              <a:rPr lang="en-US" altLang="zh-CN" sz="1200"/>
              <a:pPr eaLnBrk="1" hangingPunct="1"/>
              <a:t>9</a:t>
            </a:fld>
            <a:endParaRPr lang="en-US" altLang="zh-CN" sz="1200"/>
          </a:p>
        </p:txBody>
      </p:sp>
      <p:sp>
        <p:nvSpPr>
          <p:cNvPr id="409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ChangeArrowheads="1"/>
          </p:cNvSpPr>
          <p:nvPr>
            <p:ph type="ctrTitle"/>
          </p:nvPr>
        </p:nvSpPr>
        <p:spPr>
          <a:xfrm>
            <a:off x="685800" y="1454150"/>
            <a:ext cx="7772400" cy="1470025"/>
          </a:xfrm>
        </p:spPr>
        <p:txBody>
          <a:bodyPr/>
          <a:lstStyle>
            <a:lvl1pPr algn="ctr">
              <a:defRPr b="1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69635" name="Rectangle 3"/>
          <p:cNvSpPr>
            <a:spLocks noChangeArrowheads="1"/>
          </p:cNvSpPr>
          <p:nvPr>
            <p:ph type="subTitle" idx="1"/>
          </p:nvPr>
        </p:nvSpPr>
        <p:spPr>
          <a:xfrm>
            <a:off x="1371600" y="3284538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  <a:latin typeface="Arial Rounded MT Bold" pitchFamily="34" charset="0"/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69636" name="Rectangle 4"/>
          <p:cNvSpPr>
            <a:spLocks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01C1685E-0A5B-4F3C-97FF-770A3200BBC3}" type="datetimeFigureOut">
              <a:rPr lang="zh-CN" altLang="en-US"/>
              <a:pPr/>
              <a:t>2015/8/12 Wednesday</a:t>
            </a:fld>
            <a:endParaRPr lang="en-US"/>
          </a:p>
        </p:txBody>
      </p:sp>
      <p:sp>
        <p:nvSpPr>
          <p:cNvPr id="69637" name="Rectangle 5"/>
          <p:cNvSpPr>
            <a:spLocks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9638" name="Rectangle 6"/>
          <p:cNvSpPr>
            <a:spLocks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5459988-547E-4556-894B-60EC20A9550F}" type="slidenum">
              <a:rPr lang="zh-CN" alt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/>
      <p:bldP spid="69635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0" fill="hold">
                          <p:stCondLst>
                            <p:cond delay="0"/>
                          </p:stCondLst>
                        </p:cTn>
                        <p:tgtEl>
                          <p:spTgt spid="696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6963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0F5B05-8329-4D22-B038-447FE8279F64}" type="datetimeFigureOut">
              <a:rPr lang="zh-CN" altLang="en-US"/>
              <a:pPr/>
              <a:t>2015/8/12 Wednesday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A10881-296C-4513-BFEE-9E523230CCA7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210997"/>
      </p:ext>
    </p:extLst>
  </p:cSld>
  <p:clrMapOvr>
    <a:masterClrMapping/>
  </p:clrMapOvr>
  <p:transition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38950" y="188913"/>
            <a:ext cx="2125663" cy="59372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229350" cy="59372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D9A6EB-C8DD-4A1E-961F-F1600AD4AEC6}" type="datetimeFigureOut">
              <a:rPr lang="zh-CN" altLang="en-US"/>
              <a:pPr/>
              <a:t>2015/8/12 Wednesday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28A1C2-F8ED-49CC-A0EB-1148B8592186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099823"/>
      </p:ext>
    </p:extLst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477753-F86F-4ECF-B000-47A5FE0DBCA3}" type="datetimeFigureOut">
              <a:rPr lang="zh-CN" altLang="en-US"/>
              <a:pPr/>
              <a:t>2015/8/12 Wednesday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025BFC-B401-456F-9D9C-BCB859D3CC60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53648"/>
      </p:ext>
    </p:extLst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FB8035-A9AD-48E9-830C-8DD69AF71909}" type="datetimeFigureOut">
              <a:rPr lang="zh-CN" altLang="en-US"/>
              <a:pPr/>
              <a:t>2015/8/12 Wednesday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FA4131-EC82-4589-AF18-7B1079360709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746518"/>
      </p:ext>
    </p:extLst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222C29-B469-4438-8F9E-0E41CA135C22}" type="datetimeFigureOut">
              <a:rPr lang="zh-CN" altLang="en-US"/>
              <a:pPr/>
              <a:t>2015/8/12 Wednesday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6E994B-86E3-4585-8499-C2498E8B03CA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383397"/>
      </p:ext>
    </p:extLst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212995-E6AD-4B95-999B-2089F71D7025}" type="datetimeFigureOut">
              <a:rPr lang="zh-CN" altLang="en-US"/>
              <a:pPr/>
              <a:t>2015/8/12 Wednesday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CBA7E6-D11E-4EAC-9EC9-BB4A354602B9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786327"/>
      </p:ext>
    </p:extLst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892822-B1D2-4085-BBF6-98AA7A046B6A}" type="datetimeFigureOut">
              <a:rPr lang="zh-CN" altLang="en-US"/>
              <a:pPr/>
              <a:t>2015/8/12 Wednesday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886DC4-9838-4A95-8D80-30B5E9497778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737045"/>
      </p:ext>
    </p:extLst>
  </p:cSld>
  <p:clrMapOvr>
    <a:masterClrMapping/>
  </p:clrMapOvr>
  <p:transition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9EB490-FD8A-4DDB-96EF-CB37B8C24D8C}" type="datetimeFigureOut">
              <a:rPr lang="zh-CN" altLang="en-US"/>
              <a:pPr/>
              <a:t>2015/8/12 Wednesday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598A41-9FC1-4883-AB36-E8DCC4184B6A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341196"/>
      </p:ext>
    </p:extLst>
  </p:cSld>
  <p:clrMapOvr>
    <a:masterClrMapping/>
  </p:clrMapOvr>
  <p:transition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BC9238-F06B-4130-B39A-65C61979E736}" type="datetimeFigureOut">
              <a:rPr lang="zh-CN" altLang="en-US"/>
              <a:pPr/>
              <a:t>2015/8/12 Wednesday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903BE-9F12-4EBE-A86D-C88967711FB5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009527"/>
      </p:ext>
    </p:extLst>
  </p:cSld>
  <p:clrMapOvr>
    <a:masterClrMapping/>
  </p:clrMapOvr>
  <p:transition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185BFA-1748-4EAE-9626-1428F14027B9}" type="datetimeFigureOut">
              <a:rPr lang="zh-CN" altLang="en-US"/>
              <a:pPr/>
              <a:t>2015/8/12 Wednesday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2C873B-C57A-414D-B3DE-86B928C2DA15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049013"/>
      </p:ext>
    </p:extLst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2124075" y="188913"/>
            <a:ext cx="6840538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6861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8612" name="Rectangle 4"/>
          <p:cNvSpPr>
            <a:spLocks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1AABE86-69A1-46D2-9278-DB61D17ABDC6}" type="datetimeFigureOut">
              <a:rPr lang="zh-CN" altLang="en-US"/>
              <a:pPr/>
              <a:t>2015/8/12 Wednesday</a:t>
            </a:fld>
            <a:endParaRPr lang="en-US"/>
          </a:p>
        </p:txBody>
      </p:sp>
      <p:sp>
        <p:nvSpPr>
          <p:cNvPr id="68613" name="Rectangle 5"/>
          <p:cNvSpPr>
            <a:spLocks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68614" name="Rectangle 6"/>
          <p:cNvSpPr>
            <a:spLocks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1B7EC8E-1432-48D4-B24E-67BA318D15A5}" type="slidenum">
              <a:rPr lang="zh-CN" alt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/>
      <p:bldP spid="68611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0" fill="hold">
                          <p:stCondLst>
                            <p:cond delay="0"/>
                          </p:stCondLst>
                        </p:cTn>
                        <p:tgtEl>
                          <p:spTgt spid="686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68611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0" fill="hold">
                          <p:stCondLst>
                            <p:cond delay="0"/>
                          </p:stCondLst>
                        </p:cTn>
                        <p:tgtEl>
                          <p:spTgt spid="686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68611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0" fill="hold">
                          <p:stCondLst>
                            <p:cond delay="0"/>
                          </p:stCondLst>
                        </p:cTn>
                        <p:tgtEl>
                          <p:spTgt spid="686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68611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0" fill="hold">
                          <p:stCondLst>
                            <p:cond delay="0"/>
                          </p:stCondLst>
                        </p:cTn>
                        <p:tgtEl>
                          <p:spTgt spid="686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68611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0" fill="hold">
                          <p:stCondLst>
                            <p:cond delay="0"/>
                          </p:stCondLst>
                        </p:cTn>
                        <p:tgtEl>
                          <p:spTgt spid="686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6861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 Rounded MT Bold" pitchFamily="34" charset="0"/>
          <a:ea typeface="黑体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 Rounded MT Bold" pitchFamily="34" charset="0"/>
          <a:ea typeface="黑体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 Rounded MT Bold" pitchFamily="34" charset="0"/>
          <a:ea typeface="黑体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 Rounded MT Bold" pitchFamily="34" charset="0"/>
          <a:ea typeface="黑体" pitchFamily="49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 Rounded MT Bold" pitchFamily="34" charset="0"/>
          <a:ea typeface="黑体" pitchFamily="49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 Rounded MT Bold" pitchFamily="34" charset="0"/>
          <a:ea typeface="黑体" pitchFamily="49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 Rounded MT Bold" pitchFamily="34" charset="0"/>
          <a:ea typeface="黑体" pitchFamily="49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 Rounded MT Bold" pitchFamily="34" charset="0"/>
          <a:ea typeface="黑体" pitchFamily="49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gif"/><Relationship Id="rId5" Type="http://schemas.openxmlformats.org/officeDocument/2006/relationships/image" Target="../media/image31.gif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gif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3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J:\&#26032;&#24314;&#25991;&#20214;&#22841;\&#31179;&#26085;&#31169;&#35821;.MP3" TargetMode="External"/><Relationship Id="rId6" Type="http://schemas.openxmlformats.org/officeDocument/2006/relationships/audio" Target="../media/audio3.wav"/><Relationship Id="rId5" Type="http://schemas.openxmlformats.org/officeDocument/2006/relationships/audio" Target="../media/audio1.wav"/><Relationship Id="rId10" Type="http://schemas.openxmlformats.org/officeDocument/2006/relationships/image" Target="../media/image38.png"/><Relationship Id="rId4" Type="http://schemas.openxmlformats.org/officeDocument/2006/relationships/audio" Target="../media/audio2.wav"/><Relationship Id="rId9" Type="http://schemas.openxmlformats.org/officeDocument/2006/relationships/image" Target="../media/image37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9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8.gif"/><Relationship Id="rId4" Type="http://schemas.openxmlformats.org/officeDocument/2006/relationships/audio" Target="../media/audio2.wav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audio" Target="../media/audio1.wav"/><Relationship Id="rId7" Type="http://schemas.openxmlformats.org/officeDocument/2006/relationships/image" Target="../media/image10.png"/><Relationship Id="rId12" Type="http://schemas.openxmlformats.org/officeDocument/2006/relationships/image" Target="../media/image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11" Type="http://schemas.openxmlformats.org/officeDocument/2006/relationships/image" Target="../media/image13.wmf"/><Relationship Id="rId5" Type="http://schemas.openxmlformats.org/officeDocument/2006/relationships/audio" Target="../media/audio4.wav"/><Relationship Id="rId10" Type="http://schemas.openxmlformats.org/officeDocument/2006/relationships/image" Target="../media/image12.jpeg"/><Relationship Id="rId4" Type="http://schemas.openxmlformats.org/officeDocument/2006/relationships/audio" Target="../media/audio3.wav"/><Relationship Id="rId9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gif"/><Relationship Id="rId3" Type="http://schemas.openxmlformats.org/officeDocument/2006/relationships/audio" Target="../media/audio1.wav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gif"/><Relationship Id="rId5" Type="http://schemas.openxmlformats.org/officeDocument/2006/relationships/image" Target="../media/image14.gif"/><Relationship Id="rId10" Type="http://schemas.openxmlformats.org/officeDocument/2006/relationships/image" Target="../media/image19.jpeg"/><Relationship Id="rId4" Type="http://schemas.openxmlformats.org/officeDocument/2006/relationships/audio" Target="../media/audio2.wav"/><Relationship Id="rId9" Type="http://schemas.openxmlformats.org/officeDocument/2006/relationships/image" Target="../media/image1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slide" Target="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wmf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026" descr="20040203165758(10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48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1027" descr="GIF-505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8382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WordArt 1028"/>
          <p:cNvSpPr>
            <a:spLocks noChangeArrowheads="1" noChangeShapeType="1" noTextEdit="1"/>
          </p:cNvSpPr>
          <p:nvPr/>
        </p:nvSpPr>
        <p:spPr bwMode="auto">
          <a:xfrm>
            <a:off x="1066800" y="1524000"/>
            <a:ext cx="3429000" cy="13716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zh-CN" sz="6000" b="1" kern="10" spc="-60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Mead Bold"/>
              </a:rPr>
              <a:t>Unit5 </a:t>
            </a:r>
            <a:endParaRPr lang="zh-CN" altLang="en-US" sz="6000" b="1" kern="10" spc="-60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FF00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Mead Bold"/>
            </a:endParaRPr>
          </a:p>
        </p:txBody>
      </p:sp>
      <p:sp>
        <p:nvSpPr>
          <p:cNvPr id="13317" name="WordArt 1029"/>
          <p:cNvSpPr>
            <a:spLocks noChangeArrowheads="1" noChangeShapeType="1" noTextEdit="1"/>
          </p:cNvSpPr>
          <p:nvPr/>
        </p:nvSpPr>
        <p:spPr bwMode="auto">
          <a:xfrm>
            <a:off x="914400" y="2971800"/>
            <a:ext cx="7696200" cy="2286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Verdana"/>
                <a:ea typeface="Verdana"/>
                <a:cs typeface="Verdana"/>
              </a:rPr>
              <a:t>Can you come to my party?</a:t>
            </a:r>
            <a:endParaRPr lang="zh-CN" altLang="en-US" sz="3600" b="1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Verdana"/>
              <a:cs typeface="Verdana"/>
            </a:endParaRPr>
          </a:p>
        </p:txBody>
      </p:sp>
      <p:pic>
        <p:nvPicPr>
          <p:cNvPr id="13318" name="Picture 1031" descr="j00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33400"/>
            <a:ext cx="7848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1033" descr="GIF-395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562600"/>
            <a:ext cx="8077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0" name="Text Box 1035"/>
          <p:cNvSpPr txBox="1">
            <a:spLocks noChangeArrowheads="1"/>
          </p:cNvSpPr>
          <p:nvPr/>
        </p:nvSpPr>
        <p:spPr bwMode="auto">
          <a:xfrm>
            <a:off x="5076825" y="2060575"/>
            <a:ext cx="324008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400" b="1"/>
              <a:t>Period 2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图蓝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44575" y="-674688"/>
            <a:ext cx="10585450" cy="8353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219200" y="381000"/>
            <a:ext cx="5257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/>
              <a:t>A: Can you …?</a:t>
            </a:r>
          </a:p>
        </p:txBody>
      </p:sp>
      <p:pic>
        <p:nvPicPr>
          <p:cNvPr id="22532" name="Picture 4" descr="swimming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492375"/>
            <a:ext cx="3962400" cy="290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1295400" y="990600"/>
            <a:ext cx="5791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 b="1">
                <a:latin typeface="Times New Roman" pitchFamily="18" charset="0"/>
              </a:rPr>
              <a:t>B : </a:t>
            </a:r>
            <a:r>
              <a:rPr kumimoji="1" lang="en-US" altLang="zh-CN" sz="3200" b="1">
                <a:solidFill>
                  <a:srgbClr val="0000FF"/>
                </a:solidFill>
                <a:latin typeface="Times New Roman" pitchFamily="18" charset="0"/>
              </a:rPr>
              <a:t>Sorry,  I can’t .</a:t>
            </a:r>
            <a:r>
              <a:rPr kumimoji="1" lang="en-US" altLang="zh-CN" sz="3200" b="1">
                <a:latin typeface="Times New Roman" pitchFamily="18" charset="0"/>
              </a:rPr>
              <a:t>  I …</a:t>
            </a:r>
          </a:p>
        </p:txBody>
      </p:sp>
      <p:pic>
        <p:nvPicPr>
          <p:cNvPr id="19463" name="Picture 7" descr="a200508172112146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02" r="59061" b="41986"/>
          <a:stretch>
            <a:fillRect/>
          </a:stretch>
        </p:blipFill>
        <p:spPr bwMode="auto">
          <a:xfrm>
            <a:off x="5638800" y="3657600"/>
            <a:ext cx="2133600" cy="170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4859338" y="3429000"/>
            <a:ext cx="3514725" cy="579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66"/>
                </a:solidFill>
              </a:rPr>
              <a:t>have a piano lesson</a:t>
            </a:r>
          </a:p>
        </p:txBody>
      </p:sp>
      <p:sp>
        <p:nvSpPr>
          <p:cNvPr id="19465" name="AutoShape 9"/>
          <p:cNvSpPr>
            <a:spLocks noChangeArrowheads="1"/>
          </p:cNvSpPr>
          <p:nvPr/>
        </p:nvSpPr>
        <p:spPr bwMode="auto">
          <a:xfrm>
            <a:off x="4140200" y="2276475"/>
            <a:ext cx="1752600" cy="1143000"/>
          </a:xfrm>
          <a:prstGeom prst="smileyFace">
            <a:avLst>
              <a:gd name="adj" fmla="val -4653"/>
            </a:avLst>
          </a:prstGeom>
          <a:solidFill>
            <a:schemeClr val="accent1"/>
          </a:solidFill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kumimoji="1" lang="zh-CN" altLang="en-US" sz="2400">
              <a:latin typeface="Times New Roman" pitchFamily="18" charset="0"/>
            </a:endParaRPr>
          </a:p>
        </p:txBody>
      </p:sp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1187450" y="1557338"/>
            <a:ext cx="7372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en-US" altLang="zh-CN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kumimoji="1"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 :</a:t>
            </a:r>
            <a:r>
              <a:rPr kumimoji="1" lang="en-US" altLang="zh-CN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That’s too bad. Maybe another time .</a:t>
            </a:r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6084888" y="2060575"/>
            <a:ext cx="17970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en-US" altLang="zh-CN" sz="32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next time</a:t>
            </a: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1187450" y="5805488"/>
            <a:ext cx="59055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/>
              <a:t>B: Sure. Thanks for asking.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 autoUpdateAnimBg="0"/>
      <p:bldP spid="19464" grpId="0" animBg="1"/>
      <p:bldP spid="19465" grpId="0" animBg="1"/>
      <p:bldP spid="19466" grpId="0" autoUpdateAnimBg="0"/>
      <p:bldP spid="19467" grpId="0" autoUpdateAnimBg="0"/>
      <p:bldP spid="1946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play volleyball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997200"/>
            <a:ext cx="3673475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971550" y="260350"/>
            <a:ext cx="28813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 b="1">
                <a:solidFill>
                  <a:srgbClr val="FF0066"/>
                </a:solidFill>
                <a:latin typeface="Times New Roman" pitchFamily="18" charset="0"/>
              </a:rPr>
              <a:t>A :Can you …?</a:t>
            </a:r>
          </a:p>
        </p:txBody>
      </p:sp>
      <p:pic>
        <p:nvPicPr>
          <p:cNvPr id="20485" name="Picture 5" descr="a200508172112146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75" t="42009" r="111" b="17979"/>
          <a:stretch>
            <a:fillRect/>
          </a:stretch>
        </p:blipFill>
        <p:spPr bwMode="auto">
          <a:xfrm>
            <a:off x="5105400" y="3276600"/>
            <a:ext cx="27432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5148263" y="3068638"/>
            <a:ext cx="2982912" cy="5794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66"/>
                </a:solidFill>
              </a:rPr>
              <a:t>help my parents</a:t>
            </a:r>
          </a:p>
        </p:txBody>
      </p:sp>
      <p:sp>
        <p:nvSpPr>
          <p:cNvPr id="20487" name="AutoShape 7"/>
          <p:cNvSpPr>
            <a:spLocks noChangeArrowheads="1"/>
          </p:cNvSpPr>
          <p:nvPr/>
        </p:nvSpPr>
        <p:spPr bwMode="auto">
          <a:xfrm>
            <a:off x="3563938" y="2708275"/>
            <a:ext cx="1079500" cy="936625"/>
          </a:xfrm>
          <a:prstGeom prst="smileyFace">
            <a:avLst>
              <a:gd name="adj" fmla="val -4653"/>
            </a:avLst>
          </a:prstGeom>
          <a:solidFill>
            <a:srgbClr val="F7ED29"/>
          </a:solidFill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kumimoji="1" lang="zh-CN" altLang="en-US" sz="2400">
              <a:latin typeface="Times New Roman" pitchFamily="18" charset="0"/>
            </a:endParaRPr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827088" y="765175"/>
            <a:ext cx="482441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3200" b="1">
                <a:solidFill>
                  <a:srgbClr val="0000FF"/>
                </a:solidFill>
                <a:latin typeface="Times New Roman" pitchFamily="18" charset="0"/>
              </a:rPr>
              <a:t>B :Sorry, ….     I have to…</a:t>
            </a:r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827088" y="1244600"/>
            <a:ext cx="7067550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en-US" altLang="zh-CN" sz="3200" b="1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 : That’s too bad. Maybe another time</a:t>
            </a:r>
          </a:p>
          <a:p>
            <a:pPr>
              <a:defRPr/>
            </a:pPr>
            <a:endParaRPr kumimoji="1" lang="en-US" altLang="zh-CN" sz="2800" b="1">
              <a:latin typeface="Times New Roman" pitchFamily="18" charset="0"/>
            </a:endParaRPr>
          </a:p>
          <a:p>
            <a:pPr>
              <a:defRPr/>
            </a:pPr>
            <a:endParaRPr kumimoji="1" lang="en-US" altLang="zh-CN" sz="2800">
              <a:latin typeface="Times New Roman" pitchFamily="18" charset="0"/>
            </a:endParaRPr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898525" y="1770063"/>
            <a:ext cx="47688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0000FF"/>
                </a:solidFill>
              </a:rPr>
              <a:t>B : Thanks for asking  .</a:t>
            </a:r>
          </a:p>
        </p:txBody>
      </p:sp>
      <p:pic>
        <p:nvPicPr>
          <p:cNvPr id="23562" name="Picture 12" descr="star2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165850"/>
            <a:ext cx="2159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3" name="Picture 13" descr="图片star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333375"/>
            <a:ext cx="3238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4" name="Picture 14" descr="star2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6021388"/>
            <a:ext cx="360362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5" name="Picture 15" descr="图片star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260350"/>
            <a:ext cx="433387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 animBg="1"/>
      <p:bldP spid="20487" grpId="0" animBg="1"/>
      <p:bldP spid="20489" grpId="0"/>
      <p:bldP spid="20490" grpId="0"/>
      <p:bldP spid="2049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go fishing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852738"/>
            <a:ext cx="2484438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900113" y="260350"/>
            <a:ext cx="288131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 b="1">
                <a:solidFill>
                  <a:srgbClr val="FF0066"/>
                </a:solidFill>
                <a:latin typeface="Times New Roman" pitchFamily="18" charset="0"/>
              </a:rPr>
              <a:t>A :Can you …?</a:t>
            </a:r>
          </a:p>
        </p:txBody>
      </p:sp>
      <p:grpSp>
        <p:nvGrpSpPr>
          <p:cNvPr id="24580" name="Group 4"/>
          <p:cNvGrpSpPr>
            <a:grpSpLocks/>
          </p:cNvGrpSpPr>
          <p:nvPr/>
        </p:nvGrpSpPr>
        <p:grpSpPr bwMode="auto">
          <a:xfrm>
            <a:off x="827088" y="765175"/>
            <a:ext cx="7543800" cy="1912938"/>
            <a:chOff x="567" y="497"/>
            <a:chExt cx="4752" cy="1205"/>
          </a:xfrm>
        </p:grpSpPr>
        <p:sp>
          <p:nvSpPr>
            <p:cNvPr id="24584" name="Rectangle 5"/>
            <p:cNvSpPr>
              <a:spLocks noChangeArrowheads="1"/>
            </p:cNvSpPr>
            <p:nvPr/>
          </p:nvSpPr>
          <p:spPr bwMode="auto">
            <a:xfrm>
              <a:off x="567" y="497"/>
              <a:ext cx="4752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kumimoji="1" lang="en-US" altLang="zh-CN" sz="3200" b="1">
                  <a:solidFill>
                    <a:srgbClr val="0000FF"/>
                  </a:solidFill>
                  <a:latin typeface="Times New Roman" pitchFamily="18" charset="0"/>
                </a:rPr>
                <a:t>B :Sorry, ….  I have </a:t>
              </a:r>
              <a:r>
                <a:rPr kumimoji="1" lang="en-US" altLang="zh-CN" sz="3200" b="1">
                  <a:solidFill>
                    <a:srgbClr val="FF0000"/>
                  </a:solidFill>
                  <a:latin typeface="Times New Roman" pitchFamily="18" charset="0"/>
                </a:rPr>
                <a:t>too much homework</a:t>
              </a:r>
              <a:r>
                <a:rPr kumimoji="1" lang="en-US" altLang="zh-CN" sz="3200" b="1">
                  <a:solidFill>
                    <a:srgbClr val="0000FF"/>
                  </a:solidFill>
                  <a:latin typeface="Times New Roman" pitchFamily="18" charset="0"/>
                </a:rPr>
                <a:t> .</a:t>
              </a:r>
            </a:p>
          </p:txBody>
        </p:sp>
        <p:sp>
          <p:nvSpPr>
            <p:cNvPr id="21510" name="Text Box 6"/>
            <p:cNvSpPr txBox="1">
              <a:spLocks noChangeArrowheads="1"/>
            </p:cNvSpPr>
            <p:nvPr/>
          </p:nvSpPr>
          <p:spPr bwMode="auto">
            <a:xfrm>
              <a:off x="567" y="799"/>
              <a:ext cx="4580" cy="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kumimoji="1" lang="en-US" altLang="zh-CN" sz="3200" b="1">
                  <a:solidFill>
                    <a:srgbClr val="FF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A : That’s too bad. Maybe another time .</a:t>
              </a:r>
            </a:p>
            <a:p>
              <a:pPr>
                <a:defRPr/>
              </a:pPr>
              <a:endParaRPr kumimoji="1" lang="en-US" altLang="zh-CN" sz="2800" b="1">
                <a:latin typeface="Times New Roman" pitchFamily="18" charset="0"/>
              </a:endParaRPr>
            </a:p>
            <a:p>
              <a:pPr>
                <a:defRPr/>
              </a:pPr>
              <a:endParaRPr kumimoji="1" lang="en-US" altLang="zh-CN" sz="2800">
                <a:latin typeface="Times New Roman" pitchFamily="18" charset="0"/>
              </a:endParaRPr>
            </a:p>
          </p:txBody>
        </p:sp>
        <p:sp>
          <p:nvSpPr>
            <p:cNvPr id="24586" name="Text Box 7"/>
            <p:cNvSpPr txBox="1">
              <a:spLocks noChangeArrowheads="1"/>
            </p:cNvSpPr>
            <p:nvPr/>
          </p:nvSpPr>
          <p:spPr bwMode="auto">
            <a:xfrm>
              <a:off x="612" y="1162"/>
              <a:ext cx="2683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3200" b="1">
                  <a:solidFill>
                    <a:srgbClr val="0000FF"/>
                  </a:solidFill>
                </a:rPr>
                <a:t>B : Thanks for asking  .</a:t>
              </a:r>
            </a:p>
          </p:txBody>
        </p:sp>
      </p:grpSp>
      <p:pic>
        <p:nvPicPr>
          <p:cNvPr id="21512" name="Picture 8" descr="vacation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2852738"/>
            <a:ext cx="2232025" cy="182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3" name="AutoShape 9"/>
          <p:cNvSpPr>
            <a:spLocks noChangeArrowheads="1"/>
          </p:cNvSpPr>
          <p:nvPr/>
        </p:nvSpPr>
        <p:spPr bwMode="auto">
          <a:xfrm>
            <a:off x="6588125" y="4941888"/>
            <a:ext cx="1296988" cy="1368425"/>
          </a:xfrm>
          <a:prstGeom prst="smileyFace">
            <a:avLst>
              <a:gd name="adj" fmla="val -4653"/>
            </a:avLst>
          </a:prstGeom>
          <a:solidFill>
            <a:srgbClr val="FFCC66"/>
          </a:solidFill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kumimoji="1" lang="zh-CN" altLang="en-US" sz="2400">
              <a:latin typeface="Times New Roman" pitchFamily="18" charset="0"/>
            </a:endParaRPr>
          </a:p>
        </p:txBody>
      </p:sp>
      <p:sp>
        <p:nvSpPr>
          <p:cNvPr id="21514" name="AutoShape 10"/>
          <p:cNvSpPr>
            <a:spLocks noChangeArrowheads="1"/>
          </p:cNvSpPr>
          <p:nvPr/>
        </p:nvSpPr>
        <p:spPr bwMode="auto">
          <a:xfrm>
            <a:off x="1042988" y="4724400"/>
            <a:ext cx="1152525" cy="1296988"/>
          </a:xfrm>
          <a:prstGeom prst="smileyFace">
            <a:avLst>
              <a:gd name="adj" fmla="val -4653"/>
            </a:avLst>
          </a:prstGeom>
          <a:solidFill>
            <a:srgbClr val="FFCC66"/>
          </a:solidFill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kumimoji="1" lang="zh-CN" alt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3" grpId="0" animBg="1"/>
      <p:bldP spid="215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3" descr="20040205114703(4)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1" name="WordArt 9"/>
          <p:cNvSpPr>
            <a:spLocks noChangeArrowheads="1" noChangeShapeType="1" noTextEdit="1"/>
          </p:cNvSpPr>
          <p:nvPr/>
        </p:nvSpPr>
        <p:spPr bwMode="auto">
          <a:xfrm>
            <a:off x="685800" y="533400"/>
            <a:ext cx="3001963" cy="11795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61912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altLang="zh-CN" sz="44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Comic Sans MS"/>
              </a:rPr>
              <a:t>Group work</a:t>
            </a:r>
            <a:endParaRPr lang="zh-CN" altLang="en-US" sz="4400" b="1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Comic Sans MS"/>
            </a:endParaRPr>
          </a:p>
        </p:txBody>
      </p:sp>
      <p:sp>
        <p:nvSpPr>
          <p:cNvPr id="25604" name="Text Box 11"/>
          <p:cNvSpPr txBox="1">
            <a:spLocks noChangeArrowheads="1"/>
          </p:cNvSpPr>
          <p:nvPr/>
        </p:nvSpPr>
        <p:spPr bwMode="auto">
          <a:xfrm>
            <a:off x="1905000" y="1905000"/>
            <a:ext cx="502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zh-CN"/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762000" y="1524000"/>
            <a:ext cx="73152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FA7820"/>
                </a:solidFill>
                <a:latin typeface="Monotype Corsiva" pitchFamily="66" charset="0"/>
              </a:rPr>
              <a:t>Get ready and act out the invitations and the reasons in your hands.</a:t>
            </a:r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609600" y="2819400"/>
            <a:ext cx="8229600" cy="350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 b="1">
                <a:solidFill>
                  <a:srgbClr val="FA7820"/>
                </a:solidFill>
                <a:latin typeface="Arial Black" pitchFamily="34" charset="0"/>
              </a:rPr>
              <a:t>Can you  .  .  . ?  </a:t>
            </a:r>
          </a:p>
          <a:p>
            <a:pPr>
              <a:spcBef>
                <a:spcPct val="50000"/>
              </a:spcBef>
            </a:pPr>
            <a:r>
              <a:rPr kumimoji="1" lang="en-US" altLang="zh-CN" sz="3200" b="1">
                <a:solidFill>
                  <a:srgbClr val="FA7820"/>
                </a:solidFill>
                <a:latin typeface="Arial Black" pitchFamily="34" charset="0"/>
              </a:rPr>
              <a:t>Yes, I' d love/ like to .</a:t>
            </a:r>
          </a:p>
          <a:p>
            <a:pPr>
              <a:spcBef>
                <a:spcPct val="50000"/>
              </a:spcBef>
            </a:pPr>
            <a:r>
              <a:rPr kumimoji="1" lang="en-US" altLang="zh-CN" sz="3200" b="1">
                <a:solidFill>
                  <a:srgbClr val="FA7820"/>
                </a:solidFill>
                <a:latin typeface="Arial Black" pitchFamily="34" charset="0"/>
              </a:rPr>
              <a:t>I' m sorry I can' t . I' m going to…</a:t>
            </a:r>
          </a:p>
          <a:p>
            <a:pPr>
              <a:spcBef>
                <a:spcPct val="50000"/>
              </a:spcBef>
            </a:pPr>
            <a:r>
              <a:rPr kumimoji="1" lang="en-US" altLang="zh-CN" sz="3200" b="1">
                <a:solidFill>
                  <a:srgbClr val="FA7820"/>
                </a:solidFill>
                <a:latin typeface="Arial Black" pitchFamily="34" charset="0"/>
              </a:rPr>
              <a:t>I have to… . Thanks for asking .</a:t>
            </a:r>
          </a:p>
          <a:p>
            <a:pPr>
              <a:spcBef>
                <a:spcPct val="50000"/>
              </a:spcBef>
            </a:pPr>
            <a:endParaRPr kumimoji="1" lang="en-US" altLang="zh-CN" sz="3200" b="1">
              <a:solidFill>
                <a:srgbClr val="FA7820"/>
              </a:solidFill>
              <a:latin typeface="Arial Black" pitchFamily="34" charset="0"/>
            </a:endParaRPr>
          </a:p>
        </p:txBody>
      </p:sp>
      <p:pic>
        <p:nvPicPr>
          <p:cNvPr id="25607" name="Picture 16" descr="j050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609600"/>
            <a:ext cx="4191000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8" name="Picture 15" descr="j013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33400"/>
            <a:ext cx="5715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秋日私语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228600"/>
            <a:ext cx="47307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" fill="hold"/>
                                        <p:tgtEl>
                                          <p:spTgt spid="308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89"/>
                </p:tgtEl>
              </p:cMediaNode>
            </p:audio>
          </p:childTnLst>
        </p:cTn>
      </p:par>
    </p:tnLst>
    <p:bldLst>
      <p:bldP spid="3081" grpId="0" animBg="1"/>
      <p:bldP spid="3084" grpId="0" autoUpdateAnimBg="0"/>
      <p:bldP spid="3085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58" name="Group 34"/>
          <p:cNvGraphicFramePr>
            <a:graphicFrameLocks noGrp="1"/>
          </p:cNvGraphicFramePr>
          <p:nvPr/>
        </p:nvGraphicFramePr>
        <p:xfrm>
          <a:off x="0" y="1295400"/>
          <a:ext cx="9144000" cy="3621088"/>
        </p:xfrm>
        <a:graphic>
          <a:graphicData uri="http://schemas.openxmlformats.org/drawingml/2006/table">
            <a:tbl>
              <a:tblPr/>
              <a:tblGrid>
                <a:gridCol w="2886075"/>
                <a:gridCol w="2427288"/>
                <a:gridCol w="3830637"/>
              </a:tblGrid>
              <a:tr h="409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Name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Can/Can</a:t>
                      </a:r>
                      <a:r>
                        <a:rPr kumimoji="1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Futura" charset="0"/>
                          <a:ea typeface="黑体" pitchFamily="49" charset="-122"/>
                        </a:rPr>
                        <a:t>’</a:t>
                      </a:r>
                      <a:r>
                        <a:rPr kumimoji="1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90099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Reasons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6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Dave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can</a:t>
                      </a:r>
                      <a:r>
                        <a:rPr kumimoji="1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utura" charset="0"/>
                          <a:ea typeface="黑体" pitchFamily="49" charset="-122"/>
                        </a:rPr>
                        <a:t>’</a:t>
                      </a:r>
                      <a:r>
                        <a:rPr kumimoji="1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1.too much homework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2. It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utura" charset="0"/>
                          <a:ea typeface="黑体" pitchFamily="49" charset="-122"/>
                        </a:rPr>
                        <a:t>’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s far for him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6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       </a:t>
                      </a:r>
                      <a:r>
                        <a:rPr kumimoji="1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Jim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     can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 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He likes to go camping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6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49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6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49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6652" name="Picture 28" descr="groupwork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-152400"/>
            <a:ext cx="2286000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53" name="Text Box 29"/>
          <p:cNvSpPr txBox="1">
            <a:spLocks noChangeArrowheads="1"/>
          </p:cNvSpPr>
          <p:nvPr/>
        </p:nvSpPr>
        <p:spPr bwMode="auto">
          <a:xfrm>
            <a:off x="0" y="5303838"/>
            <a:ext cx="8915400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kumimoji="0" lang="en-US" altLang="zh-CN" sz="3200" b="1">
                <a:solidFill>
                  <a:srgbClr val="4354F9"/>
                </a:solidFill>
              </a:rPr>
              <a:t>Jim can go camping, he likes it. Dave can`t go, he </a:t>
            </a:r>
          </a:p>
          <a:p>
            <a:r>
              <a:rPr kumimoji="0" lang="en-US" altLang="zh-CN" sz="3200" b="1">
                <a:solidFill>
                  <a:srgbClr val="4354F9"/>
                </a:solidFill>
              </a:rPr>
              <a:t>has too much homework and Lucy wants to go </a:t>
            </a:r>
          </a:p>
          <a:p>
            <a:r>
              <a:rPr kumimoji="0" lang="en-US" altLang="zh-CN" sz="3200" b="1">
                <a:solidFill>
                  <a:srgbClr val="4354F9"/>
                </a:solidFill>
              </a:rPr>
              <a:t>camping  but…….</a:t>
            </a:r>
          </a:p>
        </p:txBody>
      </p:sp>
      <p:sp>
        <p:nvSpPr>
          <p:cNvPr id="26654" name="Text Box 30"/>
          <p:cNvSpPr txBox="1">
            <a:spLocks noChangeArrowheads="1"/>
          </p:cNvSpPr>
          <p:nvPr/>
        </p:nvSpPr>
        <p:spPr bwMode="auto">
          <a:xfrm>
            <a:off x="0" y="4876800"/>
            <a:ext cx="39544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en-US" altLang="zh-CN" sz="3200" b="1">
                <a:solidFill>
                  <a:srgbClr val="FF0000"/>
                </a:solidFill>
              </a:rPr>
              <a:t>Sample</a:t>
            </a:r>
            <a:r>
              <a:rPr lang="en-US" altLang="zh-CN" sz="3200" b="1"/>
              <a:t>(</a:t>
            </a:r>
            <a:r>
              <a:rPr lang="zh-CN" altLang="en-US" sz="3200" b="1"/>
              <a:t>示范</a:t>
            </a:r>
            <a:r>
              <a:rPr lang="en-US" altLang="zh-CN" sz="3200" b="1"/>
              <a:t>)</a:t>
            </a:r>
            <a:r>
              <a:rPr lang="zh-CN" altLang="en-US" sz="3200" b="1"/>
              <a:t>：</a:t>
            </a:r>
            <a:r>
              <a:rPr kumimoji="0" lang="zh-CN" altLang="en-US"/>
              <a:t> </a:t>
            </a:r>
            <a:r>
              <a:rPr kumimoji="0" lang="en-US" altLang="zh-CN" b="1"/>
              <a:t>Report</a:t>
            </a:r>
          </a:p>
        </p:txBody>
      </p:sp>
      <p:sp>
        <p:nvSpPr>
          <p:cNvPr id="26655" name="Text Box 31"/>
          <p:cNvSpPr txBox="1">
            <a:spLocks noChangeArrowheads="1"/>
          </p:cNvSpPr>
          <p:nvPr/>
        </p:nvSpPr>
        <p:spPr bwMode="auto">
          <a:xfrm>
            <a:off x="3132138" y="333375"/>
            <a:ext cx="41767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kumimoji="0" lang="zh-CN" altLang="zh-CN" sz="1800">
              <a:latin typeface="Tahoma" pitchFamily="34" charset="0"/>
            </a:endParaRPr>
          </a:p>
        </p:txBody>
      </p:sp>
      <p:sp>
        <p:nvSpPr>
          <p:cNvPr id="26656" name="Text Box 32"/>
          <p:cNvSpPr txBox="1">
            <a:spLocks noChangeArrowheads="1"/>
          </p:cNvSpPr>
          <p:nvPr/>
        </p:nvSpPr>
        <p:spPr bwMode="auto">
          <a:xfrm>
            <a:off x="2700338" y="0"/>
            <a:ext cx="6443662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kumimoji="0" lang="zh-CN" altLang="en-US" b="1">
                <a:solidFill>
                  <a:schemeClr val="folHlink"/>
                </a:solidFill>
                <a:latin typeface="Tahoma" pitchFamily="34" charset="0"/>
              </a:rPr>
              <a:t>邀请你的同伴参加。找出谁能来</a:t>
            </a:r>
            <a:r>
              <a:rPr kumimoji="0" lang="en-US" altLang="zh-CN" b="1">
                <a:solidFill>
                  <a:schemeClr val="folHlink"/>
                </a:solidFill>
                <a:latin typeface="Tahoma" pitchFamily="34" charset="0"/>
              </a:rPr>
              <a:t>,</a:t>
            </a:r>
            <a:r>
              <a:rPr kumimoji="0" lang="zh-CN" altLang="en-US" b="1">
                <a:solidFill>
                  <a:schemeClr val="folHlink"/>
                </a:solidFill>
                <a:latin typeface="Tahoma" pitchFamily="34" charset="0"/>
              </a:rPr>
              <a:t>谁不能来。然后再把姓名</a:t>
            </a:r>
            <a:r>
              <a:rPr kumimoji="0" lang="en-US" altLang="zh-CN" b="1">
                <a:solidFill>
                  <a:schemeClr val="folHlink"/>
                </a:solidFill>
                <a:latin typeface="Tahoma" pitchFamily="34" charset="0"/>
              </a:rPr>
              <a:t>,</a:t>
            </a:r>
            <a:r>
              <a:rPr kumimoji="0" lang="zh-CN" altLang="en-US" b="1">
                <a:solidFill>
                  <a:schemeClr val="folHlink"/>
                </a:solidFill>
                <a:latin typeface="Tahoma" pitchFamily="34" charset="0"/>
              </a:rPr>
              <a:t>是否能来以及理由写在表格里。）</a:t>
            </a:r>
          </a:p>
          <a:p>
            <a:pPr eaLnBrk="1" hangingPunct="1"/>
            <a:r>
              <a:rPr lang="en-US" altLang="zh-CN" b="1">
                <a:solidFill>
                  <a:schemeClr val="folHlink"/>
                </a:solidFill>
                <a:latin typeface="Tahoma" pitchFamily="34" charset="0"/>
              </a:rPr>
              <a:t>2.Give a report in the class.(</a:t>
            </a:r>
            <a:r>
              <a:rPr lang="zh-CN" altLang="en-US" b="1">
                <a:solidFill>
                  <a:schemeClr val="folHlink"/>
                </a:solidFill>
                <a:latin typeface="Tahoma" pitchFamily="34" charset="0"/>
              </a:rPr>
              <a:t>小组汇报</a:t>
            </a:r>
            <a:r>
              <a:rPr lang="en-US" altLang="zh-CN" b="1">
                <a:solidFill>
                  <a:schemeClr val="folHlink"/>
                </a:solidFill>
                <a:latin typeface="Tahoma" pitchFamily="34" charset="0"/>
              </a:rPr>
              <a:t>)</a:t>
            </a:r>
          </a:p>
          <a:p>
            <a:pPr eaLnBrk="1" hangingPunct="1"/>
            <a:endParaRPr kumimoji="0" lang="en-US" altLang="zh-CN">
              <a:solidFill>
                <a:schemeClr val="folHlink"/>
              </a:solidFill>
              <a:latin typeface="Tahoma" pitchFamily="34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1371600" y="838200"/>
            <a:ext cx="7772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b="1">
                <a:solidFill>
                  <a:srgbClr val="800000"/>
                </a:solidFill>
              </a:rPr>
              <a:t>Read the  invitation. Then fill in the blanks in the conversation.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1752600" y="1981200"/>
            <a:ext cx="6337300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/>
              <a:t>Lisa:  Hi, Simon, ______you come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800"/>
              <a:t>          to my ________?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1679575" y="3133725"/>
            <a:ext cx="53292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/>
              <a:t>Simon: _______ is it?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1679575" y="3781425"/>
            <a:ext cx="52562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/>
              <a:t>Lisa: It’s _______ at __________.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1608138" y="4357688"/>
            <a:ext cx="48244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/>
              <a:t>Simon: Great! I’d love to.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4487863" y="2052638"/>
            <a:ext cx="2016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b="1">
                <a:solidFill>
                  <a:srgbClr val="FF0000"/>
                </a:solidFill>
              </a:rPr>
              <a:t>Can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4992688" y="3709988"/>
            <a:ext cx="187483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FF0000"/>
                </a:solidFill>
              </a:rPr>
              <a:t>four-thirty</a:t>
            </a: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3695700" y="2557463"/>
            <a:ext cx="122396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</a:rPr>
              <a:t>party</a:t>
            </a: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2832100" y="3133725"/>
            <a:ext cx="13684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</a:rPr>
              <a:t>When</a:t>
            </a: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3336925" y="3709988"/>
            <a:ext cx="13684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</a:rPr>
              <a:t>Friday</a:t>
            </a:r>
          </a:p>
        </p:txBody>
      </p:sp>
      <p:pic>
        <p:nvPicPr>
          <p:cNvPr id="27660" name="Picture 12" descr="水果背景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413" y="0"/>
            <a:ext cx="9144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661" name="Group 13"/>
          <p:cNvGrpSpPr>
            <a:grpSpLocks/>
          </p:cNvGrpSpPr>
          <p:nvPr/>
        </p:nvGrpSpPr>
        <p:grpSpPr bwMode="auto">
          <a:xfrm>
            <a:off x="457200" y="685800"/>
            <a:ext cx="838200" cy="609600"/>
            <a:chOff x="0" y="288"/>
            <a:chExt cx="528" cy="384"/>
          </a:xfrm>
        </p:grpSpPr>
        <p:sp>
          <p:nvSpPr>
            <p:cNvPr id="27662" name="Oval 14"/>
            <p:cNvSpPr>
              <a:spLocks noChangeArrowheads="1"/>
            </p:cNvSpPr>
            <p:nvPr/>
          </p:nvSpPr>
          <p:spPr bwMode="auto">
            <a:xfrm>
              <a:off x="0" y="288"/>
              <a:ext cx="384" cy="384"/>
            </a:xfrm>
            <a:prstGeom prst="ellipse">
              <a:avLst/>
            </a:prstGeom>
            <a:solidFill>
              <a:srgbClr val="FF99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1" lang="zh-CN" altLang="en-US" sz="2400">
                <a:latin typeface="Times New Roman" pitchFamily="18" charset="0"/>
              </a:endParaRPr>
            </a:p>
          </p:txBody>
        </p:sp>
        <p:sp>
          <p:nvSpPr>
            <p:cNvPr id="27663" name="Text Box 15"/>
            <p:cNvSpPr txBox="1">
              <a:spLocks noChangeArrowheads="1"/>
            </p:cNvSpPr>
            <p:nvPr/>
          </p:nvSpPr>
          <p:spPr bwMode="auto">
            <a:xfrm>
              <a:off x="0" y="336"/>
              <a:ext cx="52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b="1">
                  <a:solidFill>
                    <a:schemeClr val="accent2"/>
                  </a:solidFill>
                  <a:latin typeface="Arial Black" pitchFamily="34" charset="0"/>
                </a:rPr>
                <a:t>3a</a:t>
              </a:r>
            </a:p>
          </p:txBody>
        </p:sp>
      </p:grp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5" grpId="0" autoUpdateAnimBg="0"/>
      <p:bldP spid="22536" grpId="0" autoUpdateAnimBg="0"/>
      <p:bldP spid="22537" grpId="0" autoUpdateAnimBg="0"/>
      <p:bldP spid="22538" grpId="0" autoUpdateAnimBg="0"/>
      <p:bldP spid="22539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15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0"/>
            <a:ext cx="6800850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2411413" y="1844675"/>
            <a:ext cx="33845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zh-CN" sz="2800" b="1">
                <a:solidFill>
                  <a:schemeClr val="accent2"/>
                </a:solidFill>
                <a:latin typeface="Monotype Corsiva" pitchFamily="66" charset="0"/>
              </a:rPr>
              <a:t>For whom:</a:t>
            </a:r>
            <a:r>
              <a:rPr lang="en-GB" altLang="zh-CN" sz="2800" b="1">
                <a:latin typeface="Monotype Corsiva" pitchFamily="66" charset="0"/>
              </a:rPr>
              <a:t> ________</a:t>
            </a:r>
            <a:endParaRPr lang="en-US" altLang="zh-CN" sz="2800" b="1">
              <a:latin typeface="Monotype Corsiva" pitchFamily="66" charset="0"/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2195513" y="2420938"/>
            <a:ext cx="50403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zh-CN" sz="2800" b="1">
                <a:solidFill>
                  <a:schemeClr val="accent2"/>
                </a:solidFill>
                <a:latin typeface="Monotype Corsiva" pitchFamily="66" charset="0"/>
              </a:rPr>
              <a:t>Time:</a:t>
            </a:r>
            <a:r>
              <a:rPr lang="en-GB" altLang="zh-CN" sz="2800" b="1">
                <a:latin typeface="Monotype Corsiva" pitchFamily="66" charset="0"/>
              </a:rPr>
              <a:t> __________</a:t>
            </a:r>
            <a:endParaRPr lang="en-US" altLang="zh-CN" sz="2800" b="1">
              <a:latin typeface="Monotype Corsiva" pitchFamily="66" charset="0"/>
            </a:endParaRP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2051050" y="2997200"/>
            <a:ext cx="50434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zh-CN" sz="2800" b="1">
                <a:solidFill>
                  <a:schemeClr val="accent2"/>
                </a:solidFill>
                <a:latin typeface="Monotype Corsiva" pitchFamily="66" charset="0"/>
              </a:rPr>
              <a:t>Place:</a:t>
            </a:r>
            <a:r>
              <a:rPr lang="en-GB" altLang="zh-CN" sz="2800" b="1">
                <a:latin typeface="Monotype Corsiva" pitchFamily="66" charset="0"/>
              </a:rPr>
              <a:t> __________</a:t>
            </a:r>
            <a:endParaRPr lang="en-US" altLang="zh-CN" sz="2800">
              <a:latin typeface="Monotype Corsiva" pitchFamily="66" charset="0"/>
            </a:endParaRP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2216150" y="3575050"/>
            <a:ext cx="272573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 u="sng">
                <a:solidFill>
                  <a:srgbClr val="660066"/>
                </a:solidFill>
                <a:latin typeface="Monotype Corsiva" pitchFamily="66" charset="0"/>
                <a:ea typeface="华文隶书" pitchFamily="2" charset="-122"/>
              </a:rPr>
              <a:t>Come and join us!</a:t>
            </a: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2627313" y="908050"/>
            <a:ext cx="35274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0" lang="en-US" altLang="zh-CN" sz="2800" b="1">
                <a:solidFill>
                  <a:srgbClr val="FF3300"/>
                </a:solidFill>
                <a:latin typeface="Arial" pitchFamily="34" charset="0"/>
              </a:rPr>
              <a:t>It’s a ___________!</a:t>
            </a: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2700338" y="0"/>
            <a:ext cx="2736850" cy="588963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0" lang="en-US" altLang="zh-CN" sz="3200" b="1">
                <a:solidFill>
                  <a:srgbClr val="3366FF"/>
                </a:solidFill>
                <a:latin typeface="Arial" pitchFamily="34" charset="0"/>
              </a:rPr>
              <a:t>an invitation</a:t>
            </a: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1042988" y="4508500"/>
            <a:ext cx="6911975" cy="210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0" lang="en-US" altLang="zh-CN" b="1"/>
              <a:t>Can you … ?       </a:t>
            </a:r>
          </a:p>
          <a:p>
            <a:pPr eaLnBrk="1" hangingPunct="1">
              <a:spcBef>
                <a:spcPct val="50000"/>
              </a:spcBef>
            </a:pPr>
            <a:r>
              <a:rPr kumimoji="0" lang="en-US" altLang="zh-CN" b="1"/>
              <a:t>When is it?    It’s…….</a:t>
            </a:r>
          </a:p>
          <a:p>
            <a:pPr eaLnBrk="1" hangingPunct="1">
              <a:spcBef>
                <a:spcPct val="50000"/>
              </a:spcBef>
            </a:pPr>
            <a:r>
              <a:rPr kumimoji="0" lang="en-US" altLang="zh-CN" b="1"/>
              <a:t>Where is it?   It’s…..</a:t>
            </a:r>
          </a:p>
          <a:p>
            <a:pPr eaLnBrk="1" hangingPunct="1">
              <a:spcBef>
                <a:spcPct val="50000"/>
              </a:spcBef>
            </a:pPr>
            <a:r>
              <a:rPr kumimoji="0" lang="en-US" altLang="zh-CN" b="1"/>
              <a:t>Great! I’d love to. / Sorry, I have to…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autoUpdateAnimBg="0"/>
      <p:bldP spid="23556" grpId="0" autoUpdateAnimBg="0"/>
      <p:bldP spid="23557" grpId="0" autoUpdateAnimBg="0"/>
      <p:bldP spid="23558" grpId="0" autoUpdateAnimBg="0"/>
      <p:bldP spid="23559" grpId="0" autoUpdateAnimBg="0"/>
      <p:bldP spid="23560" grpId="0" animBg="1"/>
      <p:bldP spid="23561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WordArt 2" descr="白色大理石"/>
          <p:cNvSpPr>
            <a:spLocks noChangeArrowheads="1" noChangeShapeType="1" noTextEdit="1"/>
          </p:cNvSpPr>
          <p:nvPr/>
        </p:nvSpPr>
        <p:spPr bwMode="auto">
          <a:xfrm>
            <a:off x="971550" y="0"/>
            <a:ext cx="6313488" cy="5318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en-US" altLang="zh-CN" sz="3600" b="1" kern="1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宋体"/>
                <a:ea typeface="宋体"/>
              </a:rPr>
              <a:t>Eliza's calendar.</a:t>
            </a:r>
            <a:endParaRPr lang="zh-CN" altLang="en-US" sz="3600" b="1" kern="10">
              <a:ln w="9525">
                <a:round/>
                <a:headEnd/>
                <a:tailEnd/>
              </a:ln>
              <a:blipFill dpi="0" rotWithShape="0">
                <a:blip r:embed="rId3"/>
                <a:srcRect/>
                <a:tile tx="0" ty="0" sx="100000" sy="100000" flip="none" algn="tl"/>
              </a:blipFill>
              <a:latin typeface="宋体"/>
              <a:ea typeface="宋体"/>
            </a:endParaRPr>
          </a:p>
        </p:txBody>
      </p:sp>
      <p:graphicFrame>
        <p:nvGraphicFramePr>
          <p:cNvPr id="29727" name="Group 31"/>
          <p:cNvGraphicFramePr>
            <a:graphicFrameLocks noGrp="1"/>
          </p:cNvGraphicFramePr>
          <p:nvPr/>
        </p:nvGraphicFramePr>
        <p:xfrm>
          <a:off x="179388" y="692150"/>
          <a:ext cx="7086600" cy="6165850"/>
        </p:xfrm>
        <a:graphic>
          <a:graphicData uri="http://schemas.openxmlformats.org/drawingml/2006/table">
            <a:tbl>
              <a:tblPr/>
              <a:tblGrid>
                <a:gridCol w="1800225"/>
                <a:gridCol w="5286375"/>
              </a:tblGrid>
              <a:tr h="1277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Monday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Morning</a:t>
                      </a:r>
                      <a:r>
                        <a:rPr kumimoji="1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: school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Afternoon</a:t>
                      </a:r>
                      <a:r>
                        <a:rPr kumimoji="1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: soccer practice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Evening</a:t>
                      </a:r>
                      <a:r>
                        <a:rPr kumimoji="1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: do homework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Tuesday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Morning</a:t>
                      </a:r>
                      <a:r>
                        <a:rPr kumimoji="1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: school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Evening</a:t>
                      </a:r>
                      <a:r>
                        <a:rPr kumimoji="1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: study for the math test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Wednesday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Morning</a:t>
                      </a:r>
                      <a:r>
                        <a:rPr kumimoji="1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: school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Evening</a:t>
                      </a:r>
                      <a:r>
                        <a:rPr kumimoji="1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: do homework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Thursday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Morning</a:t>
                      </a:r>
                      <a:r>
                        <a:rPr kumimoji="1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: school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Afternoon</a:t>
                      </a:r>
                      <a:r>
                        <a:rPr kumimoji="1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: babysitting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Evening</a:t>
                      </a:r>
                      <a:r>
                        <a:rPr kumimoji="1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: help my parents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Friday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Morning</a:t>
                      </a:r>
                      <a:r>
                        <a:rPr kumimoji="1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: school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Evening</a:t>
                      </a:r>
                      <a:r>
                        <a:rPr kumimoji="1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: Susan’s party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Saturday /Sunday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…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602" name="Text Box 26"/>
          <p:cNvSpPr txBox="1">
            <a:spLocks noChangeArrowheads="1"/>
          </p:cNvSpPr>
          <p:nvPr/>
        </p:nvSpPr>
        <p:spPr bwMode="auto">
          <a:xfrm>
            <a:off x="6011863" y="1557338"/>
            <a:ext cx="3132137" cy="9461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0" lang="en-US" altLang="zh-CN" sz="2800" b="1">
                <a:latin typeface="Arial" pitchFamily="34" charset="0"/>
              </a:rPr>
              <a:t>What is Eliza doing on…?</a:t>
            </a:r>
          </a:p>
        </p:txBody>
      </p:sp>
      <p:sp>
        <p:nvSpPr>
          <p:cNvPr id="24603" name="Text Box 27"/>
          <p:cNvSpPr txBox="1">
            <a:spLocks noChangeArrowheads="1"/>
          </p:cNvSpPr>
          <p:nvPr/>
        </p:nvSpPr>
        <p:spPr bwMode="auto">
          <a:xfrm>
            <a:off x="6084888" y="2636838"/>
            <a:ext cx="3059112" cy="15525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0" lang="en-US" altLang="zh-CN" b="1">
                <a:latin typeface="Arial" pitchFamily="34" charset="0"/>
              </a:rPr>
              <a:t>In the morning, …</a:t>
            </a:r>
          </a:p>
          <a:p>
            <a:pPr eaLnBrk="1" hangingPunct="1">
              <a:spcBef>
                <a:spcPct val="50000"/>
              </a:spcBef>
            </a:pPr>
            <a:r>
              <a:rPr kumimoji="0" lang="en-US" altLang="zh-CN" b="1">
                <a:latin typeface="Arial" pitchFamily="34" charset="0"/>
              </a:rPr>
              <a:t>In the afternoon, …</a:t>
            </a:r>
          </a:p>
          <a:p>
            <a:pPr eaLnBrk="1" hangingPunct="1">
              <a:spcBef>
                <a:spcPct val="50000"/>
              </a:spcBef>
            </a:pPr>
            <a:r>
              <a:rPr kumimoji="0" lang="en-US" altLang="zh-CN" b="1">
                <a:latin typeface="Arial" pitchFamily="34" charset="0"/>
              </a:rPr>
              <a:t>In the evening, …</a:t>
            </a:r>
          </a:p>
        </p:txBody>
      </p:sp>
      <p:sp>
        <p:nvSpPr>
          <p:cNvPr id="24604" name="Text Box 28"/>
          <p:cNvSpPr txBox="1">
            <a:spLocks noChangeArrowheads="1"/>
          </p:cNvSpPr>
          <p:nvPr/>
        </p:nvSpPr>
        <p:spPr bwMode="auto">
          <a:xfrm>
            <a:off x="5795963" y="4437063"/>
            <a:ext cx="3348037" cy="519112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0" lang="en-US" altLang="zh-CN" sz="2800" b="1">
                <a:latin typeface="Arial" pitchFamily="34" charset="0"/>
              </a:rPr>
              <a:t>Is she </a:t>
            </a:r>
            <a:r>
              <a:rPr kumimoji="0" lang="en-US" altLang="zh-CN" sz="2800" b="1" i="1">
                <a:solidFill>
                  <a:srgbClr val="FF3300"/>
                </a:solidFill>
                <a:latin typeface="Arial" pitchFamily="34" charset="0"/>
              </a:rPr>
              <a:t>free</a:t>
            </a:r>
            <a:r>
              <a:rPr kumimoji="0" lang="en-US" altLang="zh-CN" sz="2800" b="1">
                <a:latin typeface="Arial" pitchFamily="34" charset="0"/>
              </a:rPr>
              <a:t> on..?</a:t>
            </a:r>
          </a:p>
        </p:txBody>
      </p:sp>
      <p:sp>
        <p:nvSpPr>
          <p:cNvPr id="24605" name="Text Box 29"/>
          <p:cNvSpPr txBox="1">
            <a:spLocks noChangeArrowheads="1"/>
          </p:cNvSpPr>
          <p:nvPr/>
        </p:nvSpPr>
        <p:spPr bwMode="auto">
          <a:xfrm>
            <a:off x="5795963" y="5589588"/>
            <a:ext cx="3348037" cy="822325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0" lang="en-US" altLang="zh-CN" b="1">
                <a:latin typeface="Arial" pitchFamily="34" charset="0"/>
              </a:rPr>
              <a:t>Yes, I think so./ No, I don’t think so.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02" grpId="0" animBg="1" autoUpdateAnimBg="0"/>
      <p:bldP spid="24603" grpId="0" animBg="1" autoUpdateAnimBg="0"/>
      <p:bldP spid="24604" grpId="0" animBg="1" autoUpdateAnimBg="0"/>
      <p:bldP spid="24605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6563" y="3014663"/>
            <a:ext cx="319087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6563" y="3014663"/>
            <a:ext cx="319087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4" descr="w00913_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20040203165237(8)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6" descr="GIF-516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09600"/>
            <a:ext cx="18288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Text Box 7"/>
          <p:cNvSpPr txBox="1">
            <a:spLocks noChangeArrowheads="1"/>
          </p:cNvSpPr>
          <p:nvPr/>
        </p:nvSpPr>
        <p:spPr bwMode="auto">
          <a:xfrm>
            <a:off x="2362200" y="1066800"/>
            <a:ext cx="44196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800" b="1">
                <a:solidFill>
                  <a:srgbClr val="CC9900"/>
                </a:solidFill>
                <a:latin typeface="Comic Sans MS" pitchFamily="66" charset="0"/>
              </a:rPr>
              <a:t>A:Can you … ?</a:t>
            </a:r>
          </a:p>
        </p:txBody>
      </p:sp>
      <p:sp>
        <p:nvSpPr>
          <p:cNvPr id="14341" name="Text Box 8"/>
          <p:cNvSpPr txBox="1">
            <a:spLocks noChangeArrowheads="1"/>
          </p:cNvSpPr>
          <p:nvPr/>
        </p:nvSpPr>
        <p:spPr bwMode="auto">
          <a:xfrm>
            <a:off x="2286000" y="1981200"/>
            <a:ext cx="4267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400" b="1">
                <a:solidFill>
                  <a:srgbClr val="CC9900"/>
                </a:solidFill>
                <a:latin typeface="Comic Sans MS" pitchFamily="66" charset="0"/>
              </a:rPr>
              <a:t>B:Yes, I can .</a:t>
            </a:r>
          </a:p>
        </p:txBody>
      </p:sp>
      <p:sp>
        <p:nvSpPr>
          <p:cNvPr id="14342" name="Text Box 9"/>
          <p:cNvSpPr txBox="1">
            <a:spLocks noChangeArrowheads="1"/>
          </p:cNvSpPr>
          <p:nvPr/>
        </p:nvSpPr>
        <p:spPr bwMode="auto">
          <a:xfrm>
            <a:off x="2438400" y="3886200"/>
            <a:ext cx="37338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400" b="1">
                <a:solidFill>
                  <a:srgbClr val="CC9900"/>
                </a:solidFill>
                <a:latin typeface="Comic Sans MS" pitchFamily="66" charset="0"/>
              </a:rPr>
              <a:t>No, I can’t .</a:t>
            </a:r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762000" y="2895600"/>
            <a:ext cx="6477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1" lang="en-US" altLang="zh-CN" sz="4400" b="1">
                <a:solidFill>
                  <a:srgbClr val="3333FF"/>
                </a:solidFill>
                <a:latin typeface="Comic Sans MS" pitchFamily="66" charset="0"/>
              </a:rPr>
              <a:t>Sure, I’d like/love to.</a:t>
            </a:r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990600" y="4876800"/>
            <a:ext cx="52609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4400" b="1">
                <a:solidFill>
                  <a:srgbClr val="3333FF"/>
                </a:solidFill>
                <a:latin typeface="Comic Sans MS" pitchFamily="66" charset="0"/>
              </a:rPr>
              <a:t>I’m sorry I can’t 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7" grpId="0" autoUpdateAnimBg="0"/>
      <p:bldP spid="4108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026" descr="20040205114930(4)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1029" descr="GIF-395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800"/>
            <a:ext cx="91440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 Box 1030"/>
          <p:cNvSpPr txBox="1">
            <a:spLocks noChangeArrowheads="1"/>
          </p:cNvSpPr>
          <p:nvPr/>
        </p:nvSpPr>
        <p:spPr bwMode="auto">
          <a:xfrm>
            <a:off x="609600" y="1143000"/>
            <a:ext cx="83058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3333FF"/>
                </a:solidFill>
                <a:latin typeface="Comic Sans MS" pitchFamily="66" charset="0"/>
              </a:rPr>
              <a:t>Can you come to my party ?</a:t>
            </a:r>
          </a:p>
        </p:txBody>
      </p:sp>
      <p:sp>
        <p:nvSpPr>
          <p:cNvPr id="10247" name="Text Box 1031"/>
          <p:cNvSpPr txBox="1">
            <a:spLocks noChangeArrowheads="1"/>
          </p:cNvSpPr>
          <p:nvPr/>
        </p:nvSpPr>
        <p:spPr bwMode="auto">
          <a:xfrm>
            <a:off x="539750" y="4437063"/>
            <a:ext cx="83820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800" b="1">
                <a:solidFill>
                  <a:srgbClr val="3333FF"/>
                </a:solidFill>
                <a:latin typeface="Comic Sans MS" pitchFamily="66" charset="0"/>
              </a:rPr>
              <a:t>Sure, I’d like /love to .</a:t>
            </a:r>
          </a:p>
        </p:txBody>
      </p:sp>
      <p:pic>
        <p:nvPicPr>
          <p:cNvPr id="15366" name="Picture 1033" descr="j1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2133600"/>
            <a:ext cx="35814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Text Box 1035"/>
          <p:cNvSpPr txBox="1">
            <a:spLocks noChangeArrowheads="1"/>
          </p:cNvSpPr>
          <p:nvPr/>
        </p:nvSpPr>
        <p:spPr bwMode="auto">
          <a:xfrm>
            <a:off x="4356100" y="3429000"/>
            <a:ext cx="2197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/>
              <a:t>A birthday party</a:t>
            </a:r>
          </a:p>
        </p:txBody>
      </p:sp>
      <p:sp>
        <p:nvSpPr>
          <p:cNvPr id="15368" name="Text Box 1042"/>
          <p:cNvSpPr txBox="1">
            <a:spLocks noChangeArrowheads="1"/>
          </p:cNvSpPr>
          <p:nvPr/>
        </p:nvSpPr>
        <p:spPr bwMode="auto">
          <a:xfrm>
            <a:off x="1981200" y="30480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endParaRPr lang="zh-CN" altLang="zh-CN"/>
          </a:p>
        </p:txBody>
      </p:sp>
      <p:sp>
        <p:nvSpPr>
          <p:cNvPr id="15369" name="Text Box 1043"/>
          <p:cNvSpPr txBox="1">
            <a:spLocks noChangeArrowheads="1"/>
          </p:cNvSpPr>
          <p:nvPr/>
        </p:nvSpPr>
        <p:spPr bwMode="auto">
          <a:xfrm>
            <a:off x="7756525" y="268763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endParaRPr lang="zh-CN" altLang="zh-CN"/>
          </a:p>
        </p:txBody>
      </p:sp>
      <p:sp>
        <p:nvSpPr>
          <p:cNvPr id="15370" name="Rectangle 1046"/>
          <p:cNvSpPr>
            <a:spLocks noChangeArrowheads="1"/>
          </p:cNvSpPr>
          <p:nvPr/>
        </p:nvSpPr>
        <p:spPr bwMode="auto">
          <a:xfrm>
            <a:off x="4211638" y="3789363"/>
            <a:ext cx="24844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400">
                <a:latin typeface="Times New Roman" pitchFamily="18" charset="0"/>
              </a:rPr>
              <a:t>on Sat in my home</a:t>
            </a:r>
          </a:p>
        </p:txBody>
      </p:sp>
      <p:sp>
        <p:nvSpPr>
          <p:cNvPr id="10264" name="AutoShape 1048"/>
          <p:cNvSpPr>
            <a:spLocks noChangeArrowheads="1"/>
          </p:cNvSpPr>
          <p:nvPr/>
        </p:nvSpPr>
        <p:spPr bwMode="auto">
          <a:xfrm>
            <a:off x="1116013" y="3068638"/>
            <a:ext cx="914400" cy="990600"/>
          </a:xfrm>
          <a:prstGeom prst="smileyFace">
            <a:avLst>
              <a:gd name="adj" fmla="val 4653"/>
            </a:avLst>
          </a:prstGeom>
          <a:solidFill>
            <a:srgbClr val="66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kumimoji="1" lang="zh-CN" alt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 autoUpdateAnimBg="0"/>
      <p:bldP spid="10247" grpId="0" autoUpdateAnimBg="0"/>
      <p:bldP spid="1026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0" descr="20040203165758(12)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7200" y="0"/>
            <a:ext cx="9601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21" descr="DWDH099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4724400"/>
            <a:ext cx="24384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23" descr="j11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066800"/>
            <a:ext cx="35814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Rectangle 24"/>
          <p:cNvSpPr>
            <a:spLocks noChangeArrowheads="1"/>
          </p:cNvSpPr>
          <p:nvPr/>
        </p:nvSpPr>
        <p:spPr bwMode="auto">
          <a:xfrm>
            <a:off x="6096000" y="1828800"/>
            <a:ext cx="2197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400">
                <a:latin typeface="Times New Roman" pitchFamily="18" charset="0"/>
              </a:rPr>
              <a:t>A birthday party</a:t>
            </a:r>
          </a:p>
        </p:txBody>
      </p:sp>
      <p:sp>
        <p:nvSpPr>
          <p:cNvPr id="16390" name="Rectangle 25"/>
          <p:cNvSpPr>
            <a:spLocks noChangeArrowheads="1"/>
          </p:cNvSpPr>
          <p:nvPr/>
        </p:nvSpPr>
        <p:spPr bwMode="auto">
          <a:xfrm>
            <a:off x="5791200" y="2286000"/>
            <a:ext cx="24844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400">
                <a:latin typeface="Times New Roman" pitchFamily="18" charset="0"/>
              </a:rPr>
              <a:t>on Sat in my home</a:t>
            </a:r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304800" y="838200"/>
            <a:ext cx="71628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C777DA"/>
                </a:solidFill>
                <a:latin typeface="Comic Sans MS" pitchFamily="66" charset="0"/>
              </a:rPr>
              <a:t>Can you come to my party ?</a:t>
            </a:r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609600" y="1905000"/>
            <a:ext cx="4267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C777DA"/>
                </a:solidFill>
                <a:latin typeface="Comic Sans MS" pitchFamily="66" charset="0"/>
              </a:rPr>
              <a:t>I’m sorry I can’t. </a:t>
            </a:r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381000" y="2895600"/>
            <a:ext cx="4191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C777DA"/>
                </a:solidFill>
                <a:latin typeface="Comic Sans MS" pitchFamily="66" charset="0"/>
              </a:rPr>
              <a:t>I’m going to</a:t>
            </a:r>
            <a:r>
              <a:rPr lang="en-US" altLang="zh-CN" sz="4000" b="1">
                <a:latin typeface="Tempus Sans ITC" pitchFamily="82" charset="0"/>
              </a:rPr>
              <a:t> </a:t>
            </a:r>
          </a:p>
        </p:txBody>
      </p:sp>
      <p:pic>
        <p:nvPicPr>
          <p:cNvPr id="2081" name="Picture 33" descr="guitar lesson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524000"/>
            <a:ext cx="1143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3" name="Rectangle 35"/>
          <p:cNvSpPr>
            <a:spLocks noChangeArrowheads="1"/>
          </p:cNvSpPr>
          <p:nvPr/>
        </p:nvSpPr>
        <p:spPr bwMode="auto">
          <a:xfrm>
            <a:off x="3505200" y="2906713"/>
            <a:ext cx="54943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4000" b="1">
                <a:solidFill>
                  <a:srgbClr val="C777DA"/>
                </a:solidFill>
                <a:latin typeface="Comic Sans MS" pitchFamily="66" charset="0"/>
              </a:rPr>
              <a:t>have a guitar lesson.</a:t>
            </a:r>
            <a:r>
              <a:rPr kumimoji="1" lang="en-US" altLang="zh-CN" sz="4000" b="1">
                <a:solidFill>
                  <a:srgbClr val="C777DA"/>
                </a:solidFill>
                <a:latin typeface="Tempus Sans ITC" pitchFamily="82" charset="0"/>
              </a:rPr>
              <a:t> </a:t>
            </a:r>
            <a:endParaRPr kumimoji="1" lang="en-US" altLang="zh-CN" sz="4000" b="1">
              <a:latin typeface="Tempus Sans ITC" pitchFamily="82" charset="0"/>
            </a:endParaRPr>
          </a:p>
        </p:txBody>
      </p:sp>
      <p:sp>
        <p:nvSpPr>
          <p:cNvPr id="2084" name="Rectangle 36"/>
          <p:cNvSpPr>
            <a:spLocks noChangeArrowheads="1"/>
          </p:cNvSpPr>
          <p:nvPr/>
        </p:nvSpPr>
        <p:spPr bwMode="auto">
          <a:xfrm>
            <a:off x="304800" y="4114800"/>
            <a:ext cx="26590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4000" b="1">
                <a:solidFill>
                  <a:srgbClr val="C777DA"/>
                </a:solidFill>
                <a:latin typeface="Comic Sans MS" pitchFamily="66" charset="0"/>
              </a:rPr>
              <a:t>I have to</a:t>
            </a:r>
            <a:r>
              <a:rPr kumimoji="1" lang="en-US" altLang="zh-CN" sz="4000" b="1">
                <a:latin typeface="Tempus Sans ITC" pitchFamily="82" charset="0"/>
              </a:rPr>
              <a:t> </a:t>
            </a:r>
          </a:p>
        </p:txBody>
      </p:sp>
      <p:pic>
        <p:nvPicPr>
          <p:cNvPr id="2085" name="Picture 37" descr="BD07156_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657600"/>
            <a:ext cx="2286000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6" name="Rectangle 38"/>
          <p:cNvSpPr>
            <a:spLocks noChangeArrowheads="1"/>
          </p:cNvSpPr>
          <p:nvPr/>
        </p:nvSpPr>
        <p:spPr bwMode="auto">
          <a:xfrm>
            <a:off x="4267200" y="4038600"/>
            <a:ext cx="46021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4000" b="1">
                <a:solidFill>
                  <a:srgbClr val="C777DA"/>
                </a:solidFill>
                <a:latin typeface="Comic Sans MS" pitchFamily="66" charset="0"/>
              </a:rPr>
              <a:t>do my homework.</a:t>
            </a:r>
            <a:r>
              <a:rPr kumimoji="1" lang="en-US" altLang="zh-CN" sz="4000" b="1">
                <a:latin typeface="Tempus Sans ITC" pitchFamily="82" charset="0"/>
              </a:rPr>
              <a:t> </a:t>
            </a:r>
          </a:p>
        </p:txBody>
      </p:sp>
      <p:pic>
        <p:nvPicPr>
          <p:cNvPr id="16399" name="Picture 39" descr="j00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0" y="0"/>
            <a:ext cx="9525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8" name="AutoShape 40"/>
          <p:cNvSpPr>
            <a:spLocks noChangeArrowheads="1"/>
          </p:cNvSpPr>
          <p:nvPr/>
        </p:nvSpPr>
        <p:spPr bwMode="auto">
          <a:xfrm>
            <a:off x="228600" y="1600200"/>
            <a:ext cx="457200" cy="914400"/>
          </a:xfrm>
          <a:prstGeom prst="smileyFace">
            <a:avLst>
              <a:gd name="adj" fmla="val -4653"/>
            </a:avLst>
          </a:prstGeom>
          <a:solidFill>
            <a:srgbClr val="EDF228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kumimoji="1" lang="zh-CN" altLang="en-US" sz="2400">
              <a:latin typeface="Times New Roman" pitchFamily="18" charset="0"/>
            </a:endParaRPr>
          </a:p>
        </p:txBody>
      </p:sp>
      <p:sp>
        <p:nvSpPr>
          <p:cNvPr id="2089" name="AutoShape 41"/>
          <p:cNvSpPr>
            <a:spLocks noChangeArrowheads="1"/>
          </p:cNvSpPr>
          <p:nvPr/>
        </p:nvSpPr>
        <p:spPr bwMode="auto">
          <a:xfrm>
            <a:off x="228600" y="3429000"/>
            <a:ext cx="457200" cy="914400"/>
          </a:xfrm>
          <a:prstGeom prst="smileyFace">
            <a:avLst>
              <a:gd name="adj" fmla="val -4653"/>
            </a:avLst>
          </a:prstGeom>
          <a:solidFill>
            <a:srgbClr val="EDF228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kumimoji="1" lang="zh-CN" alt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4" grpId="0" autoUpdateAnimBg="0"/>
      <p:bldP spid="2075" grpId="0" autoUpdateAnimBg="0"/>
      <p:bldP spid="2076" grpId="0" autoUpdateAnimBg="0"/>
      <p:bldP spid="2083" grpId="0" autoUpdateAnimBg="0"/>
      <p:bldP spid="2084" grpId="0" autoUpdateAnimBg="0"/>
      <p:bldP spid="2086" grpId="0" autoUpdateAnimBg="0"/>
      <p:bldP spid="2088" grpId="0" animBg="1"/>
      <p:bldP spid="208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028" descr="20040203165758(6)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1029" descr="GIF-485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0"/>
            <a:ext cx="17526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5" name="Picture 1039" descr="see a docto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524000"/>
            <a:ext cx="17526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1040" descr="GIF-396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6324600" cy="49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9" name="Picture 1043" descr="BELL8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819400"/>
            <a:ext cx="19050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5" name="Picture 1049" descr="2494-1A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495800"/>
            <a:ext cx="22098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46" name="AutoShape 1050"/>
          <p:cNvSpPr>
            <a:spLocks noChangeArrowheads="1"/>
          </p:cNvSpPr>
          <p:nvPr/>
        </p:nvSpPr>
        <p:spPr bwMode="auto">
          <a:xfrm>
            <a:off x="990600" y="1447800"/>
            <a:ext cx="990600" cy="762000"/>
          </a:xfrm>
          <a:prstGeom prst="smileyFace">
            <a:avLst>
              <a:gd name="adj" fmla="val 4653"/>
            </a:avLst>
          </a:prstGeom>
          <a:solidFill>
            <a:srgbClr val="EDF228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kumimoji="1" lang="zh-CN" altLang="en-US" sz="2400">
              <a:latin typeface="Times New Roman" pitchFamily="18" charset="0"/>
            </a:endParaRPr>
          </a:p>
        </p:txBody>
      </p:sp>
      <p:sp>
        <p:nvSpPr>
          <p:cNvPr id="5148" name="AutoShape 1052"/>
          <p:cNvSpPr>
            <a:spLocks noChangeArrowheads="1"/>
          </p:cNvSpPr>
          <p:nvPr/>
        </p:nvSpPr>
        <p:spPr bwMode="auto">
          <a:xfrm>
            <a:off x="3048000" y="4724400"/>
            <a:ext cx="990600" cy="762000"/>
          </a:xfrm>
          <a:prstGeom prst="smileyFace">
            <a:avLst>
              <a:gd name="adj" fmla="val -4653"/>
            </a:avLst>
          </a:prstGeom>
          <a:solidFill>
            <a:srgbClr val="EDF228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kumimoji="1" lang="zh-CN" altLang="en-US" sz="2400">
              <a:latin typeface="Times New Roman" pitchFamily="18" charset="0"/>
            </a:endParaRPr>
          </a:p>
        </p:txBody>
      </p:sp>
      <p:sp>
        <p:nvSpPr>
          <p:cNvPr id="5149" name="AutoShape 1053"/>
          <p:cNvSpPr>
            <a:spLocks noChangeArrowheads="1"/>
          </p:cNvSpPr>
          <p:nvPr/>
        </p:nvSpPr>
        <p:spPr bwMode="auto">
          <a:xfrm>
            <a:off x="914400" y="3124200"/>
            <a:ext cx="990600" cy="762000"/>
          </a:xfrm>
          <a:prstGeom prst="smileyFace">
            <a:avLst>
              <a:gd name="adj" fmla="val 4653"/>
            </a:avLst>
          </a:prstGeom>
          <a:solidFill>
            <a:srgbClr val="EDF228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kumimoji="1" lang="zh-CN" altLang="en-US" sz="2400">
              <a:latin typeface="Times New Roman" pitchFamily="18" charset="0"/>
            </a:endParaRPr>
          </a:p>
        </p:txBody>
      </p:sp>
      <p:sp>
        <p:nvSpPr>
          <p:cNvPr id="5150" name="AutoShape 1054"/>
          <p:cNvSpPr>
            <a:spLocks noChangeArrowheads="1"/>
          </p:cNvSpPr>
          <p:nvPr/>
        </p:nvSpPr>
        <p:spPr bwMode="auto">
          <a:xfrm>
            <a:off x="838200" y="4800600"/>
            <a:ext cx="990600" cy="762000"/>
          </a:xfrm>
          <a:prstGeom prst="smileyFace">
            <a:avLst>
              <a:gd name="adj" fmla="val 4653"/>
            </a:avLst>
          </a:prstGeom>
          <a:solidFill>
            <a:srgbClr val="EDF228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kumimoji="1" lang="zh-CN" altLang="en-US" sz="2400">
              <a:latin typeface="Times New Roman" pitchFamily="18" charset="0"/>
            </a:endParaRPr>
          </a:p>
        </p:txBody>
      </p:sp>
      <p:sp>
        <p:nvSpPr>
          <p:cNvPr id="5151" name="AutoShape 1055"/>
          <p:cNvSpPr>
            <a:spLocks noChangeArrowheads="1"/>
          </p:cNvSpPr>
          <p:nvPr/>
        </p:nvSpPr>
        <p:spPr bwMode="auto">
          <a:xfrm>
            <a:off x="3429000" y="1752600"/>
            <a:ext cx="990600" cy="762000"/>
          </a:xfrm>
          <a:prstGeom prst="smileyFace">
            <a:avLst>
              <a:gd name="adj" fmla="val -4653"/>
            </a:avLst>
          </a:prstGeom>
          <a:solidFill>
            <a:srgbClr val="EDF228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kumimoji="1" lang="zh-CN" altLang="en-US" sz="2400">
              <a:latin typeface="Times New Roman" pitchFamily="18" charset="0"/>
            </a:endParaRPr>
          </a:p>
        </p:txBody>
      </p:sp>
      <p:sp>
        <p:nvSpPr>
          <p:cNvPr id="5152" name="AutoShape 1056"/>
          <p:cNvSpPr>
            <a:spLocks noChangeArrowheads="1"/>
          </p:cNvSpPr>
          <p:nvPr/>
        </p:nvSpPr>
        <p:spPr bwMode="auto">
          <a:xfrm>
            <a:off x="3200400" y="3200400"/>
            <a:ext cx="990600" cy="762000"/>
          </a:xfrm>
          <a:prstGeom prst="smileyFace">
            <a:avLst>
              <a:gd name="adj" fmla="val -4653"/>
            </a:avLst>
          </a:prstGeom>
          <a:solidFill>
            <a:srgbClr val="EDF228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kumimoji="1" lang="zh-CN" altLang="en-US" sz="2400">
              <a:latin typeface="Times New Roman" pitchFamily="18" charset="0"/>
            </a:endParaRPr>
          </a:p>
        </p:txBody>
      </p:sp>
      <p:sp>
        <p:nvSpPr>
          <p:cNvPr id="17422" name="Rectangle 1057"/>
          <p:cNvSpPr>
            <a:spLocks noChangeArrowheads="1"/>
          </p:cNvSpPr>
          <p:nvPr/>
        </p:nvSpPr>
        <p:spPr bwMode="auto">
          <a:xfrm>
            <a:off x="609600" y="838200"/>
            <a:ext cx="71786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4000" b="1">
                <a:solidFill>
                  <a:srgbClr val="C777DA"/>
                </a:solidFill>
                <a:latin typeface="Comic Sans MS" pitchFamily="66" charset="0"/>
              </a:rPr>
              <a:t>Can you come to my party ?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6" grpId="0" animBg="1"/>
      <p:bldP spid="5148" grpId="0" animBg="1"/>
      <p:bldP spid="5149" grpId="0" animBg="1"/>
      <p:bldP spid="5150" grpId="0" animBg="1"/>
      <p:bldP spid="5151" grpId="0" animBg="1"/>
      <p:bldP spid="515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20040203165758(12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601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990600" y="685800"/>
            <a:ext cx="7315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9F3CDC"/>
                </a:solidFill>
                <a:latin typeface="Comic Sans MS" pitchFamily="66" charset="0"/>
              </a:rPr>
              <a:t>Can you go swimming with me ?</a:t>
            </a:r>
          </a:p>
        </p:txBody>
      </p:sp>
      <p:sp>
        <p:nvSpPr>
          <p:cNvPr id="12292" name="AutoShape 4"/>
          <p:cNvSpPr>
            <a:spLocks noChangeArrowheads="1"/>
          </p:cNvSpPr>
          <p:nvPr/>
        </p:nvSpPr>
        <p:spPr bwMode="auto">
          <a:xfrm>
            <a:off x="762000" y="1600200"/>
            <a:ext cx="1295400" cy="1371600"/>
          </a:xfrm>
          <a:prstGeom prst="smileyFace">
            <a:avLst>
              <a:gd name="adj" fmla="val 4653"/>
            </a:avLst>
          </a:prstGeom>
          <a:solidFill>
            <a:srgbClr val="9F3CD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kumimoji="1" lang="zh-CN" altLang="zh-CN" sz="2400">
              <a:solidFill>
                <a:srgbClr val="9F3CDC"/>
              </a:solidFill>
              <a:latin typeface="Times New Roman" pitchFamily="18" charset="0"/>
            </a:endParaRPr>
          </a:p>
        </p:txBody>
      </p:sp>
      <p:sp>
        <p:nvSpPr>
          <p:cNvPr id="12294" name="AutoShape 6"/>
          <p:cNvSpPr>
            <a:spLocks noChangeArrowheads="1"/>
          </p:cNvSpPr>
          <p:nvPr/>
        </p:nvSpPr>
        <p:spPr bwMode="auto">
          <a:xfrm>
            <a:off x="2819400" y="1676400"/>
            <a:ext cx="1295400" cy="1295400"/>
          </a:xfrm>
          <a:prstGeom prst="smileyFace">
            <a:avLst>
              <a:gd name="adj" fmla="val -4653"/>
            </a:avLst>
          </a:prstGeom>
          <a:solidFill>
            <a:srgbClr val="9F3CD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kumimoji="1" lang="zh-CN" altLang="zh-CN" sz="2400">
              <a:solidFill>
                <a:srgbClr val="9F3CDC"/>
              </a:solidFill>
              <a:latin typeface="Times New Roman" pitchFamily="18" charset="0"/>
            </a:endParaRPr>
          </a:p>
        </p:txBody>
      </p:sp>
      <p:sp>
        <p:nvSpPr>
          <p:cNvPr id="12295" name="AutoShape 7"/>
          <p:cNvSpPr>
            <a:spLocks noChangeArrowheads="1"/>
          </p:cNvSpPr>
          <p:nvPr/>
        </p:nvSpPr>
        <p:spPr bwMode="auto">
          <a:xfrm>
            <a:off x="7467600" y="1752600"/>
            <a:ext cx="1295400" cy="1295400"/>
          </a:xfrm>
          <a:prstGeom prst="smileyFace">
            <a:avLst>
              <a:gd name="adj" fmla="val 4653"/>
            </a:avLst>
          </a:prstGeom>
          <a:solidFill>
            <a:srgbClr val="9F3CD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kumimoji="1" lang="zh-CN" altLang="zh-CN" sz="2400">
              <a:solidFill>
                <a:srgbClr val="9F3CDC"/>
              </a:solidFill>
              <a:latin typeface="Times New Roman" pitchFamily="18" charset="0"/>
            </a:endParaRPr>
          </a:p>
        </p:txBody>
      </p:sp>
      <p:sp>
        <p:nvSpPr>
          <p:cNvPr id="12296" name="AutoShape 8"/>
          <p:cNvSpPr>
            <a:spLocks noChangeArrowheads="1"/>
          </p:cNvSpPr>
          <p:nvPr/>
        </p:nvSpPr>
        <p:spPr bwMode="auto">
          <a:xfrm>
            <a:off x="685800" y="4038600"/>
            <a:ext cx="1295400" cy="1295400"/>
          </a:xfrm>
          <a:prstGeom prst="smileyFace">
            <a:avLst>
              <a:gd name="adj" fmla="val -4653"/>
            </a:avLst>
          </a:prstGeom>
          <a:solidFill>
            <a:srgbClr val="9F3CD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kumimoji="1" lang="zh-CN" altLang="zh-CN" sz="2400">
              <a:solidFill>
                <a:srgbClr val="9F3CDC"/>
              </a:solidFill>
              <a:latin typeface="Times New Roman" pitchFamily="18" charset="0"/>
            </a:endParaRPr>
          </a:p>
        </p:txBody>
      </p:sp>
      <p:sp>
        <p:nvSpPr>
          <p:cNvPr id="12297" name="AutoShape 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800600" y="4191000"/>
            <a:ext cx="1295400" cy="1295400"/>
          </a:xfrm>
          <a:prstGeom prst="smileyFace">
            <a:avLst>
              <a:gd name="adj" fmla="val -4653"/>
            </a:avLst>
          </a:prstGeom>
          <a:solidFill>
            <a:srgbClr val="9F3CD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kumimoji="1" lang="zh-CN" altLang="zh-CN" sz="2400">
              <a:solidFill>
                <a:srgbClr val="9F3CDC"/>
              </a:solidFill>
              <a:latin typeface="Times New Roman" pitchFamily="18" charset="0"/>
            </a:endParaRPr>
          </a:p>
        </p:txBody>
      </p:sp>
      <p:pic>
        <p:nvPicPr>
          <p:cNvPr id="12298" name="Picture 10" descr="27106-1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4" t="3590" r="3334" b="3592"/>
          <a:stretch>
            <a:fillRect/>
          </a:stretch>
        </p:blipFill>
        <p:spPr bwMode="auto">
          <a:xfrm>
            <a:off x="4267200" y="1524000"/>
            <a:ext cx="27432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9" name="Picture 11" descr="have a piano lesso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810000"/>
            <a:ext cx="2651125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1" name="Picture 13" descr="play socce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886200"/>
            <a:ext cx="2544763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nimBg="1"/>
      <p:bldP spid="12294" grpId="0" animBg="1"/>
      <p:bldP spid="12295" grpId="0" animBg="1"/>
      <p:bldP spid="12296" grpId="0" animBg="1"/>
      <p:bldP spid="1229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 rot="-127581">
            <a:off x="1751013" y="333375"/>
            <a:ext cx="5257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 i="1"/>
              <a:t>A: Can you … ?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 rot="-127581">
            <a:off x="1447800" y="1068388"/>
            <a:ext cx="6705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 b="1">
                <a:solidFill>
                  <a:srgbClr val="FF0000"/>
                </a:solidFill>
                <a:latin typeface="Times New Roman" pitchFamily="18" charset="0"/>
              </a:rPr>
              <a:t>B:  Sorry, I can’t. I </a:t>
            </a:r>
            <a:r>
              <a:rPr kumimoji="1" lang="en-US" altLang="zh-CN" sz="3600" b="1">
                <a:latin typeface="Times New Roman" pitchFamily="18" charset="0"/>
              </a:rPr>
              <a:t>have to</a:t>
            </a:r>
            <a:r>
              <a:rPr kumimoji="1" lang="en-US" altLang="zh-CN" sz="3600" b="1">
                <a:solidFill>
                  <a:srgbClr val="FF0000"/>
                </a:solidFill>
                <a:latin typeface="Times New Roman" pitchFamily="18" charset="0"/>
              </a:rPr>
              <a:t>…</a:t>
            </a:r>
          </a:p>
        </p:txBody>
      </p:sp>
      <p:sp>
        <p:nvSpPr>
          <p:cNvPr id="16388" name="AutoShape 4"/>
          <p:cNvSpPr>
            <a:spLocks noChangeArrowheads="1"/>
          </p:cNvSpPr>
          <p:nvPr/>
        </p:nvSpPr>
        <p:spPr bwMode="auto">
          <a:xfrm>
            <a:off x="4716463" y="2133600"/>
            <a:ext cx="1103312" cy="1008063"/>
          </a:xfrm>
          <a:prstGeom prst="smileyFace">
            <a:avLst>
              <a:gd name="adj" fmla="val -4653"/>
            </a:avLst>
          </a:prstGeom>
          <a:solidFill>
            <a:srgbClr val="FFCC66"/>
          </a:solidFill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kumimoji="1" lang="zh-CN" altLang="en-US" sz="2400">
              <a:latin typeface="Times New Roman" pitchFamily="18" charset="0"/>
            </a:endParaRPr>
          </a:p>
        </p:txBody>
      </p:sp>
      <p:pic>
        <p:nvPicPr>
          <p:cNvPr id="16390" name="Picture 6" descr="a200508172112146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012" r="57423" b="-23"/>
          <a:stretch>
            <a:fillRect/>
          </a:stretch>
        </p:blipFill>
        <p:spPr bwMode="auto">
          <a:xfrm>
            <a:off x="6948488" y="3573463"/>
            <a:ext cx="19812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4859338" y="3213100"/>
            <a:ext cx="2903537" cy="579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66"/>
                </a:solidFill>
              </a:rPr>
              <a:t>go to the doctor</a:t>
            </a:r>
          </a:p>
        </p:txBody>
      </p:sp>
      <p:pic>
        <p:nvPicPr>
          <p:cNvPr id="16392" name="Picture 8" descr="zq2_04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319338"/>
            <a:ext cx="4103688" cy="307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utoUpdateAnimBg="0"/>
      <p:bldP spid="16387" grpId="0" autoUpdateAnimBg="0"/>
      <p:bldP spid="16388" grpId="0" animBg="1"/>
      <p:bldP spid="1639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went to the beach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438400"/>
            <a:ext cx="3657600" cy="264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AutoShape 3"/>
          <p:cNvSpPr>
            <a:spLocks noChangeArrowheads="1"/>
          </p:cNvSpPr>
          <p:nvPr/>
        </p:nvSpPr>
        <p:spPr bwMode="auto">
          <a:xfrm>
            <a:off x="3505200" y="2133600"/>
            <a:ext cx="1752600" cy="1143000"/>
          </a:xfrm>
          <a:prstGeom prst="smileyFace">
            <a:avLst>
              <a:gd name="adj" fmla="val -4653"/>
            </a:avLst>
          </a:prstGeom>
          <a:solidFill>
            <a:schemeClr val="accent1"/>
          </a:solidFill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kumimoji="1" lang="zh-CN" altLang="en-US" sz="2400">
              <a:latin typeface="Times New Roman" pitchFamily="18" charset="0"/>
            </a:endParaRPr>
          </a:p>
        </p:txBody>
      </p:sp>
      <p:pic>
        <p:nvPicPr>
          <p:cNvPr id="17413" name="Picture 5" descr="图片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971800"/>
            <a:ext cx="1846263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5724525" y="2133600"/>
            <a:ext cx="24860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</a:rPr>
              <a:t>visit  my friend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 rot="-127581">
            <a:off x="1476375" y="404813"/>
            <a:ext cx="5257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 i="1"/>
              <a:t>A: Can you … ?</a:t>
            </a:r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 rot="-127581">
            <a:off x="1476375" y="981075"/>
            <a:ext cx="68405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 b="1">
                <a:solidFill>
                  <a:srgbClr val="FF0000"/>
                </a:solidFill>
                <a:latin typeface="Times New Roman" pitchFamily="18" charset="0"/>
              </a:rPr>
              <a:t>B:  Sorry, I can’t. I </a:t>
            </a:r>
            <a:r>
              <a:rPr kumimoji="1" lang="en-US" altLang="zh-CN" sz="3600" b="1">
                <a:latin typeface="Times New Roman" pitchFamily="18" charset="0"/>
              </a:rPr>
              <a:t>have to</a:t>
            </a:r>
            <a:r>
              <a:rPr kumimoji="1" lang="en-US" altLang="zh-CN" sz="3600" b="1">
                <a:solidFill>
                  <a:srgbClr val="FF0000"/>
                </a:solidFill>
                <a:latin typeface="Times New Roman" pitchFamily="18" charset="0"/>
              </a:rPr>
              <a:t>…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animBg="1"/>
      <p:bldP spid="17414" grpId="0"/>
      <p:bldP spid="17415" grpId="0" autoUpdateAnimBg="0"/>
      <p:bldP spid="17416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图蓝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76375" y="-674688"/>
            <a:ext cx="11017250" cy="8353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95288" y="620713"/>
            <a:ext cx="639445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/>
              <a:t>A: Can you  …… with us?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200" b="1"/>
              <a:t>B: Sorry, I can’t . I have to…</a:t>
            </a:r>
          </a:p>
        </p:txBody>
      </p:sp>
      <p:pic>
        <p:nvPicPr>
          <p:cNvPr id="21508" name="Picture 4" descr="playing baksetba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743200"/>
            <a:ext cx="4267200" cy="301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AutoShape 5"/>
          <p:cNvSpPr>
            <a:spLocks noChangeArrowheads="1"/>
          </p:cNvSpPr>
          <p:nvPr/>
        </p:nvSpPr>
        <p:spPr bwMode="auto">
          <a:xfrm>
            <a:off x="3924300" y="2565400"/>
            <a:ext cx="1295400" cy="998538"/>
          </a:xfrm>
          <a:prstGeom prst="smileyFace">
            <a:avLst>
              <a:gd name="adj" fmla="val -4653"/>
            </a:avLst>
          </a:prstGeom>
          <a:solidFill>
            <a:schemeClr val="accent1"/>
          </a:solidFill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kumimoji="1" lang="zh-CN" altLang="en-US" sz="2400">
              <a:latin typeface="Times New Roman" pitchFamily="18" charset="0"/>
            </a:endParaRPr>
          </a:p>
        </p:txBody>
      </p:sp>
      <p:pic>
        <p:nvPicPr>
          <p:cNvPr id="18439" name="Picture 7" descr="a200508172112146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99" r="23038" b="51988"/>
          <a:stretch>
            <a:fillRect/>
          </a:stretch>
        </p:blipFill>
        <p:spPr bwMode="auto">
          <a:xfrm>
            <a:off x="6324600" y="3429000"/>
            <a:ext cx="17526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5508625" y="2997200"/>
            <a:ext cx="3276600" cy="579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66"/>
                </a:solidFill>
              </a:rPr>
              <a:t>study for a test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utoUpdateAnimBg="0"/>
      <p:bldP spid="18440" grpId="0" animBg="1"/>
    </p:bldLst>
  </p:timing>
</p:sld>
</file>

<file path=ppt/theme/theme1.xml><?xml version="1.0" encoding="utf-8"?>
<a:theme xmlns:a="http://schemas.openxmlformats.org/drawingml/2006/main" name="友好合作">
  <a:themeElements>
    <a:clrScheme name="友好合作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友好合作">
      <a:majorFont>
        <a:latin typeface="Arial Rounded MT Bold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友好合作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友好合作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友好合作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友好合作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友好合作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友好合作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友好合作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友好合作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友好合作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友好合作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友好合作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友好合作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</Template>
  <TotalTime>469</TotalTime>
  <Words>643</Words>
  <Application>Microsoft Office PowerPoint</Application>
  <PresentationFormat>全屏显示(4:3)</PresentationFormat>
  <Paragraphs>134</Paragraphs>
  <Slides>18</Slides>
  <Notes>18</Notes>
  <HiddenSlides>0</HiddenSlides>
  <MMClips>1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1" baseType="lpstr">
      <vt:lpstr>Times New Roman</vt:lpstr>
      <vt:lpstr>宋体</vt:lpstr>
      <vt:lpstr>Arial</vt:lpstr>
      <vt:lpstr>Arial Rounded MT Bold</vt:lpstr>
      <vt:lpstr>黑体</vt:lpstr>
      <vt:lpstr>Arial Black</vt:lpstr>
      <vt:lpstr>Comic Sans MS</vt:lpstr>
      <vt:lpstr>Tempus Sans ITC</vt:lpstr>
      <vt:lpstr>Monotype Corsiva</vt:lpstr>
      <vt:lpstr>Futura</vt:lpstr>
      <vt:lpstr>Tahoma</vt:lpstr>
      <vt:lpstr>华文隶书</vt:lpstr>
      <vt:lpstr>友好合作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www.dearedu.com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www.dearedu.com</dc:title>
  <dc:subject>www.dearedu.com</dc:subject>
  <dc:creator>www.dearedu.com</dc:creator>
  <cp:keywords>www.dearedu.com</cp:keywords>
  <dc:description>www.dearedu.com</dc:description>
  <cp:lastModifiedBy>user</cp:lastModifiedBy>
  <cp:revision>1</cp:revision>
  <dcterms:created xsi:type="dcterms:W3CDTF">2004-11-03T09:42:52Z</dcterms:created>
  <dcterms:modified xsi:type="dcterms:W3CDTF">2015-08-12T06:49:58Z</dcterms:modified>
  <cp:category>www.dearedu.com</cp:category>
</cp:coreProperties>
</file>